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7" r:id="rId2"/>
    <p:sldId id="258" r:id="rId3"/>
    <p:sldId id="259" r:id="rId4"/>
    <p:sldId id="261" r:id="rId5"/>
    <p:sldId id="260" r:id="rId6"/>
    <p:sldId id="262" r:id="rId7"/>
    <p:sldId id="263" r:id="rId8"/>
    <p:sldId id="264" r:id="rId9"/>
    <p:sldId id="265" r:id="rId10"/>
    <p:sldId id="266" r:id="rId11"/>
    <p:sldId id="267" r:id="rId12"/>
    <p:sldId id="268" r:id="rId13"/>
    <p:sldId id="269" r:id="rId14"/>
    <p:sldId id="270" r:id="rId15"/>
    <p:sldId id="273" r:id="rId16"/>
    <p:sldId id="274" r:id="rId17"/>
    <p:sldId id="275" r:id="rId18"/>
    <p:sldId id="278" r:id="rId19"/>
    <p:sldId id="279" r:id="rId20"/>
    <p:sldId id="280" r:id="rId21"/>
    <p:sldId id="281" r:id="rId22"/>
    <p:sldId id="284" r:id="rId23"/>
    <p:sldId id="2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05"/>
    <p:restoredTop sz="94580"/>
  </p:normalViewPr>
  <p:slideViewPr>
    <p:cSldViewPr snapToGrid="0" snapToObjects="1">
      <p:cViewPr varScale="1">
        <p:scale>
          <a:sx n="121" d="100"/>
          <a:sy n="121" d="100"/>
        </p:scale>
        <p:origin x="2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3A5E29-2A32-304C-BD2D-7B77BAF1A58E}" type="doc">
      <dgm:prSet loTypeId="urn:microsoft.com/office/officeart/2005/8/layout/cycle6" loCatId="" qsTypeId="urn:microsoft.com/office/officeart/2005/8/quickstyle/simple5" qsCatId="simple" csTypeId="urn:microsoft.com/office/officeart/2005/8/colors/accent1_2" csCatId="accent1" phldr="1"/>
      <dgm:spPr/>
      <dgm:t>
        <a:bodyPr/>
        <a:lstStyle/>
        <a:p>
          <a:endParaRPr lang="en-US"/>
        </a:p>
      </dgm:t>
    </dgm:pt>
    <dgm:pt modelId="{F5C1D4C6-C90D-8C47-8DE2-9C5BD4DB2C58}">
      <dgm:prSet phldrT="[Text]" custT="1"/>
      <dgm:spPr>
        <a:solidFill>
          <a:schemeClr val="accent2"/>
        </a:solidFill>
      </dgm:spPr>
      <dgm:t>
        <a:bodyPr/>
        <a:lstStyle/>
        <a:p>
          <a:r>
            <a:rPr lang="en-US" altLang="zh-CN" sz="1700" b="0" dirty="0" smtClean="0">
              <a:latin typeface="Times New Roman" charset="0"/>
              <a:ea typeface="Times New Roman" charset="0"/>
              <a:cs typeface="Times New Roman" charset="0"/>
            </a:rPr>
            <a:t>The use of cryptography </a:t>
          </a:r>
          <a:endParaRPr lang="en-US" sz="1700" dirty="0">
            <a:latin typeface="Times New Roman" charset="0"/>
            <a:ea typeface="Times New Roman" charset="0"/>
            <a:cs typeface="Times New Roman" charset="0"/>
          </a:endParaRPr>
        </a:p>
      </dgm:t>
    </dgm:pt>
    <dgm:pt modelId="{8370B6FC-8BBB-004A-9D56-7C8492F8EC8B}" type="parTrans" cxnId="{F99BA430-806C-2B46-80AC-A8BB0B008554}">
      <dgm:prSet/>
      <dgm:spPr/>
      <dgm:t>
        <a:bodyPr/>
        <a:lstStyle/>
        <a:p>
          <a:endParaRPr lang="en-US"/>
        </a:p>
      </dgm:t>
    </dgm:pt>
    <dgm:pt modelId="{090EFABF-45D3-554A-B3A7-AF7939FB4958}" type="sibTrans" cxnId="{F99BA430-806C-2B46-80AC-A8BB0B008554}">
      <dgm:prSet/>
      <dgm:spPr>
        <a:solidFill>
          <a:schemeClr val="accent2"/>
        </a:solidFill>
      </dgm:spPr>
      <dgm:t>
        <a:bodyPr/>
        <a:lstStyle/>
        <a:p>
          <a:endParaRPr lang="en-US" sz="1700">
            <a:latin typeface="Times New Roman" charset="0"/>
            <a:ea typeface="Times New Roman" charset="0"/>
            <a:cs typeface="Times New Roman" charset="0"/>
          </a:endParaRPr>
        </a:p>
      </dgm:t>
    </dgm:pt>
    <dgm:pt modelId="{52BBD992-AB82-EF45-9443-29D57DB08765}">
      <dgm:prSet phldrT="[Text]" custT="1"/>
      <dgm:spPr>
        <a:solidFill>
          <a:schemeClr val="accent2"/>
        </a:solidFill>
      </dgm:spPr>
      <dgm:t>
        <a:bodyPr/>
        <a:lstStyle/>
        <a:p>
          <a:r>
            <a:rPr lang="en-US" altLang="zh-CN" sz="1700" b="0" smtClean="0">
              <a:latin typeface="Times New Roman" charset="0"/>
              <a:ea typeface="Times New Roman" charset="0"/>
              <a:cs typeface="Times New Roman" charset="0"/>
            </a:rPr>
            <a:t>Time stamps</a:t>
          </a:r>
          <a:endParaRPr lang="en-US" sz="1700">
            <a:latin typeface="Times New Roman" charset="0"/>
            <a:ea typeface="Times New Roman" charset="0"/>
            <a:cs typeface="Times New Roman" charset="0"/>
          </a:endParaRPr>
        </a:p>
      </dgm:t>
    </dgm:pt>
    <dgm:pt modelId="{22348A24-1BDC-634C-B8BE-FB62D6D42EF0}" type="parTrans" cxnId="{1299656A-60F3-B641-A527-4B136CB2EFCD}">
      <dgm:prSet/>
      <dgm:spPr/>
      <dgm:t>
        <a:bodyPr/>
        <a:lstStyle/>
        <a:p>
          <a:endParaRPr lang="en-US"/>
        </a:p>
      </dgm:t>
    </dgm:pt>
    <dgm:pt modelId="{8A1BFDAB-0F54-954F-A583-169434DD0E8A}" type="sibTrans" cxnId="{1299656A-60F3-B641-A527-4B136CB2EFCD}">
      <dgm:prSet/>
      <dgm:spPr>
        <a:solidFill>
          <a:schemeClr val="accent2"/>
        </a:solidFill>
      </dgm:spPr>
      <dgm:t>
        <a:bodyPr/>
        <a:lstStyle/>
        <a:p>
          <a:endParaRPr lang="en-US" sz="1700">
            <a:latin typeface="Times New Roman" charset="0"/>
            <a:ea typeface="Times New Roman" charset="0"/>
            <a:cs typeface="Times New Roman" charset="0"/>
          </a:endParaRPr>
        </a:p>
      </dgm:t>
    </dgm:pt>
    <dgm:pt modelId="{6E8D6E90-8BE6-2645-81EC-1C2426B12DE1}">
      <dgm:prSet phldrT="[Text]" custT="1"/>
      <dgm:spPr>
        <a:solidFill>
          <a:schemeClr val="accent2"/>
        </a:solidFill>
      </dgm:spPr>
      <dgm:t>
        <a:bodyPr/>
        <a:lstStyle/>
        <a:p>
          <a:r>
            <a:rPr lang="en-US" altLang="zh-CN" sz="1700" b="0" dirty="0" smtClean="0">
              <a:latin typeface="Times New Roman" charset="0"/>
              <a:ea typeface="Times New Roman" charset="0"/>
              <a:cs typeface="Times New Roman" charset="0"/>
            </a:rPr>
            <a:t>Peer to peer network </a:t>
          </a:r>
          <a:endParaRPr lang="en-US" sz="1700" dirty="0">
            <a:latin typeface="Times New Roman" charset="0"/>
            <a:ea typeface="Times New Roman" charset="0"/>
            <a:cs typeface="Times New Roman" charset="0"/>
          </a:endParaRPr>
        </a:p>
      </dgm:t>
    </dgm:pt>
    <dgm:pt modelId="{2DA77F7F-9CDD-FC41-867F-9A546E4D6517}" type="parTrans" cxnId="{66F3AD0F-97BE-7546-8B74-E64E04990FFA}">
      <dgm:prSet/>
      <dgm:spPr/>
      <dgm:t>
        <a:bodyPr/>
        <a:lstStyle/>
        <a:p>
          <a:endParaRPr lang="en-US"/>
        </a:p>
      </dgm:t>
    </dgm:pt>
    <dgm:pt modelId="{B25DD564-84B9-CB49-93BA-B84764C26996}" type="sibTrans" cxnId="{66F3AD0F-97BE-7546-8B74-E64E04990FFA}">
      <dgm:prSet/>
      <dgm:spPr>
        <a:solidFill>
          <a:schemeClr val="accent2"/>
        </a:solidFill>
      </dgm:spPr>
      <dgm:t>
        <a:bodyPr/>
        <a:lstStyle/>
        <a:p>
          <a:endParaRPr lang="en-US" sz="1700">
            <a:latin typeface="Times New Roman" charset="0"/>
            <a:ea typeface="Times New Roman" charset="0"/>
            <a:cs typeface="Times New Roman" charset="0"/>
          </a:endParaRPr>
        </a:p>
      </dgm:t>
    </dgm:pt>
    <dgm:pt modelId="{FF86C098-194D-6441-A8DD-6861B93ADC45}">
      <dgm:prSet phldrT="[Text]" custT="1"/>
      <dgm:spPr>
        <a:solidFill>
          <a:schemeClr val="accent2"/>
        </a:solidFill>
      </dgm:spPr>
      <dgm:t>
        <a:bodyPr/>
        <a:lstStyle/>
        <a:p>
          <a:r>
            <a:rPr lang="en-US" altLang="zh-CN" sz="1700" b="0" smtClean="0">
              <a:latin typeface="Times New Roman" charset="0"/>
              <a:ea typeface="Times New Roman" charset="0"/>
              <a:cs typeface="Times New Roman" charset="0"/>
            </a:rPr>
            <a:t>Anonymity and economic incentives</a:t>
          </a:r>
          <a:endParaRPr lang="en-US" sz="1700">
            <a:latin typeface="Times New Roman" charset="0"/>
            <a:ea typeface="Times New Roman" charset="0"/>
            <a:cs typeface="Times New Roman" charset="0"/>
          </a:endParaRPr>
        </a:p>
      </dgm:t>
    </dgm:pt>
    <dgm:pt modelId="{ACA9A44E-8D64-EA4B-8FA6-3F7262C8DACB}" type="parTrans" cxnId="{C07F31D0-B8A7-2D49-8D26-225CE3A9C42B}">
      <dgm:prSet/>
      <dgm:spPr/>
      <dgm:t>
        <a:bodyPr/>
        <a:lstStyle/>
        <a:p>
          <a:endParaRPr lang="en-US"/>
        </a:p>
      </dgm:t>
    </dgm:pt>
    <dgm:pt modelId="{54F445DF-F72F-3546-8027-BC712E493BE6}" type="sibTrans" cxnId="{C07F31D0-B8A7-2D49-8D26-225CE3A9C42B}">
      <dgm:prSet/>
      <dgm:spPr>
        <a:solidFill>
          <a:schemeClr val="accent2"/>
        </a:solidFill>
      </dgm:spPr>
      <dgm:t>
        <a:bodyPr/>
        <a:lstStyle/>
        <a:p>
          <a:endParaRPr lang="en-US" sz="1700">
            <a:latin typeface="Times New Roman" charset="0"/>
            <a:ea typeface="Times New Roman" charset="0"/>
            <a:cs typeface="Times New Roman" charset="0"/>
          </a:endParaRPr>
        </a:p>
      </dgm:t>
    </dgm:pt>
    <dgm:pt modelId="{57FC00D8-1F78-204D-97F9-5716412B232A}">
      <dgm:prSet phldrT="[Text]" custT="1"/>
      <dgm:spPr>
        <a:solidFill>
          <a:schemeClr val="accent2"/>
        </a:solidFill>
      </dgm:spPr>
      <dgm:t>
        <a:bodyPr/>
        <a:lstStyle/>
        <a:p>
          <a:r>
            <a:rPr lang="en-US" altLang="zh-CN" sz="1700" b="0" dirty="0" smtClean="0">
              <a:latin typeface="Times New Roman" charset="0"/>
              <a:ea typeface="Times New Roman" charset="0"/>
              <a:cs typeface="Times New Roman" charset="0"/>
            </a:rPr>
            <a:t>Distributed consensus</a:t>
          </a:r>
          <a:endParaRPr lang="en-US" sz="1700" dirty="0">
            <a:latin typeface="Times New Roman" charset="0"/>
            <a:ea typeface="Times New Roman" charset="0"/>
            <a:cs typeface="Times New Roman" charset="0"/>
          </a:endParaRPr>
        </a:p>
      </dgm:t>
    </dgm:pt>
    <dgm:pt modelId="{6CF25012-C2A6-AC41-9D93-0F08F9B821C5}" type="parTrans" cxnId="{132CE1BD-8A4A-664C-A404-F631A21F831B}">
      <dgm:prSet/>
      <dgm:spPr/>
      <dgm:t>
        <a:bodyPr/>
        <a:lstStyle/>
        <a:p>
          <a:endParaRPr lang="en-US"/>
        </a:p>
      </dgm:t>
    </dgm:pt>
    <dgm:pt modelId="{B21C7CBF-1A4C-524D-A692-1BCBB7C131FC}" type="sibTrans" cxnId="{132CE1BD-8A4A-664C-A404-F631A21F831B}">
      <dgm:prSet/>
      <dgm:spPr>
        <a:solidFill>
          <a:schemeClr val="accent2"/>
        </a:solidFill>
      </dgm:spPr>
      <dgm:t>
        <a:bodyPr/>
        <a:lstStyle/>
        <a:p>
          <a:endParaRPr lang="en-US" sz="1700">
            <a:latin typeface="Times New Roman" charset="0"/>
            <a:ea typeface="Times New Roman" charset="0"/>
            <a:cs typeface="Times New Roman" charset="0"/>
          </a:endParaRPr>
        </a:p>
      </dgm:t>
    </dgm:pt>
    <dgm:pt modelId="{FCABB97E-2E88-8041-B311-07BBA7F405DD}" type="pres">
      <dgm:prSet presAssocID="{D93A5E29-2A32-304C-BD2D-7B77BAF1A58E}" presName="cycle" presStyleCnt="0">
        <dgm:presLayoutVars>
          <dgm:dir/>
          <dgm:resizeHandles val="exact"/>
        </dgm:presLayoutVars>
      </dgm:prSet>
      <dgm:spPr/>
      <dgm:t>
        <a:bodyPr/>
        <a:lstStyle/>
        <a:p>
          <a:endParaRPr lang="en-US"/>
        </a:p>
      </dgm:t>
    </dgm:pt>
    <dgm:pt modelId="{06CD81AF-2C50-E24B-8E16-A73B4CE0F646}" type="pres">
      <dgm:prSet presAssocID="{F5C1D4C6-C90D-8C47-8DE2-9C5BD4DB2C58}" presName="node" presStyleLbl="node1" presStyleIdx="0" presStyleCnt="5">
        <dgm:presLayoutVars>
          <dgm:bulletEnabled val="1"/>
        </dgm:presLayoutVars>
      </dgm:prSet>
      <dgm:spPr/>
      <dgm:t>
        <a:bodyPr/>
        <a:lstStyle/>
        <a:p>
          <a:endParaRPr lang="en-US"/>
        </a:p>
      </dgm:t>
    </dgm:pt>
    <dgm:pt modelId="{246BA311-FDE1-7644-BED5-4FA80F3566B5}" type="pres">
      <dgm:prSet presAssocID="{F5C1D4C6-C90D-8C47-8DE2-9C5BD4DB2C58}" presName="spNode" presStyleCnt="0"/>
      <dgm:spPr/>
      <dgm:t>
        <a:bodyPr/>
        <a:lstStyle/>
        <a:p>
          <a:endParaRPr lang="en-US"/>
        </a:p>
      </dgm:t>
    </dgm:pt>
    <dgm:pt modelId="{8CA0B41A-7A0B-974C-BEB5-D543B058263A}" type="pres">
      <dgm:prSet presAssocID="{090EFABF-45D3-554A-B3A7-AF7939FB4958}" presName="sibTrans" presStyleLbl="sibTrans1D1" presStyleIdx="0" presStyleCnt="5"/>
      <dgm:spPr/>
      <dgm:t>
        <a:bodyPr/>
        <a:lstStyle/>
        <a:p>
          <a:endParaRPr lang="en-US"/>
        </a:p>
      </dgm:t>
    </dgm:pt>
    <dgm:pt modelId="{34D2C7DF-72BD-8845-8B5B-A786A514AC42}" type="pres">
      <dgm:prSet presAssocID="{52BBD992-AB82-EF45-9443-29D57DB08765}" presName="node" presStyleLbl="node1" presStyleIdx="1" presStyleCnt="5">
        <dgm:presLayoutVars>
          <dgm:bulletEnabled val="1"/>
        </dgm:presLayoutVars>
      </dgm:prSet>
      <dgm:spPr/>
      <dgm:t>
        <a:bodyPr/>
        <a:lstStyle/>
        <a:p>
          <a:endParaRPr lang="en-US"/>
        </a:p>
      </dgm:t>
    </dgm:pt>
    <dgm:pt modelId="{954FEE00-0C4B-1849-BC40-C1936C1FEC5C}" type="pres">
      <dgm:prSet presAssocID="{52BBD992-AB82-EF45-9443-29D57DB08765}" presName="spNode" presStyleCnt="0"/>
      <dgm:spPr/>
      <dgm:t>
        <a:bodyPr/>
        <a:lstStyle/>
        <a:p>
          <a:endParaRPr lang="en-US"/>
        </a:p>
      </dgm:t>
    </dgm:pt>
    <dgm:pt modelId="{B8A2BA0C-D54D-554C-B2EF-2E16772FA099}" type="pres">
      <dgm:prSet presAssocID="{8A1BFDAB-0F54-954F-A583-169434DD0E8A}" presName="sibTrans" presStyleLbl="sibTrans1D1" presStyleIdx="1" presStyleCnt="5"/>
      <dgm:spPr/>
      <dgm:t>
        <a:bodyPr/>
        <a:lstStyle/>
        <a:p>
          <a:endParaRPr lang="en-US"/>
        </a:p>
      </dgm:t>
    </dgm:pt>
    <dgm:pt modelId="{9A46D55F-015E-E14A-A532-44C89F198181}" type="pres">
      <dgm:prSet presAssocID="{6E8D6E90-8BE6-2645-81EC-1C2426B12DE1}" presName="node" presStyleLbl="node1" presStyleIdx="2" presStyleCnt="5">
        <dgm:presLayoutVars>
          <dgm:bulletEnabled val="1"/>
        </dgm:presLayoutVars>
      </dgm:prSet>
      <dgm:spPr/>
      <dgm:t>
        <a:bodyPr/>
        <a:lstStyle/>
        <a:p>
          <a:endParaRPr lang="en-US"/>
        </a:p>
      </dgm:t>
    </dgm:pt>
    <dgm:pt modelId="{DA80F19B-FAE6-7B4B-A09E-5BE92F280BCE}" type="pres">
      <dgm:prSet presAssocID="{6E8D6E90-8BE6-2645-81EC-1C2426B12DE1}" presName="spNode" presStyleCnt="0"/>
      <dgm:spPr/>
      <dgm:t>
        <a:bodyPr/>
        <a:lstStyle/>
        <a:p>
          <a:endParaRPr lang="en-US"/>
        </a:p>
      </dgm:t>
    </dgm:pt>
    <dgm:pt modelId="{66BBFCEC-9638-FD4E-9BFA-4C8DCD5C76CC}" type="pres">
      <dgm:prSet presAssocID="{B25DD564-84B9-CB49-93BA-B84764C26996}" presName="sibTrans" presStyleLbl="sibTrans1D1" presStyleIdx="2" presStyleCnt="5"/>
      <dgm:spPr/>
      <dgm:t>
        <a:bodyPr/>
        <a:lstStyle/>
        <a:p>
          <a:endParaRPr lang="en-US"/>
        </a:p>
      </dgm:t>
    </dgm:pt>
    <dgm:pt modelId="{BA821EB8-D8C4-E349-B35C-D62059A4ED08}" type="pres">
      <dgm:prSet presAssocID="{FF86C098-194D-6441-A8DD-6861B93ADC45}" presName="node" presStyleLbl="node1" presStyleIdx="3" presStyleCnt="5">
        <dgm:presLayoutVars>
          <dgm:bulletEnabled val="1"/>
        </dgm:presLayoutVars>
      </dgm:prSet>
      <dgm:spPr/>
      <dgm:t>
        <a:bodyPr/>
        <a:lstStyle/>
        <a:p>
          <a:endParaRPr lang="en-US"/>
        </a:p>
      </dgm:t>
    </dgm:pt>
    <dgm:pt modelId="{E940A7A3-2471-6544-AFE8-3341F52D6EA9}" type="pres">
      <dgm:prSet presAssocID="{FF86C098-194D-6441-A8DD-6861B93ADC45}" presName="spNode" presStyleCnt="0"/>
      <dgm:spPr/>
      <dgm:t>
        <a:bodyPr/>
        <a:lstStyle/>
        <a:p>
          <a:endParaRPr lang="en-US"/>
        </a:p>
      </dgm:t>
    </dgm:pt>
    <dgm:pt modelId="{FAEE11D3-BA6A-3644-B1AD-FFA72A6C508D}" type="pres">
      <dgm:prSet presAssocID="{54F445DF-F72F-3546-8027-BC712E493BE6}" presName="sibTrans" presStyleLbl="sibTrans1D1" presStyleIdx="3" presStyleCnt="5"/>
      <dgm:spPr/>
      <dgm:t>
        <a:bodyPr/>
        <a:lstStyle/>
        <a:p>
          <a:endParaRPr lang="en-US"/>
        </a:p>
      </dgm:t>
    </dgm:pt>
    <dgm:pt modelId="{0C51E87A-252E-9248-81E2-9B657A1043E4}" type="pres">
      <dgm:prSet presAssocID="{57FC00D8-1F78-204D-97F9-5716412B232A}" presName="node" presStyleLbl="node1" presStyleIdx="4" presStyleCnt="5">
        <dgm:presLayoutVars>
          <dgm:bulletEnabled val="1"/>
        </dgm:presLayoutVars>
      </dgm:prSet>
      <dgm:spPr/>
      <dgm:t>
        <a:bodyPr/>
        <a:lstStyle/>
        <a:p>
          <a:endParaRPr lang="en-US"/>
        </a:p>
      </dgm:t>
    </dgm:pt>
    <dgm:pt modelId="{8F5BE55B-6658-5048-81A8-D05B18D9BBF6}" type="pres">
      <dgm:prSet presAssocID="{57FC00D8-1F78-204D-97F9-5716412B232A}" presName="spNode" presStyleCnt="0"/>
      <dgm:spPr/>
      <dgm:t>
        <a:bodyPr/>
        <a:lstStyle/>
        <a:p>
          <a:endParaRPr lang="en-US"/>
        </a:p>
      </dgm:t>
    </dgm:pt>
    <dgm:pt modelId="{6DDC279D-C04F-1048-A595-73CF7AAF2F8A}" type="pres">
      <dgm:prSet presAssocID="{B21C7CBF-1A4C-524D-A692-1BCBB7C131FC}" presName="sibTrans" presStyleLbl="sibTrans1D1" presStyleIdx="4" presStyleCnt="5"/>
      <dgm:spPr/>
      <dgm:t>
        <a:bodyPr/>
        <a:lstStyle/>
        <a:p>
          <a:endParaRPr lang="en-US"/>
        </a:p>
      </dgm:t>
    </dgm:pt>
  </dgm:ptLst>
  <dgm:cxnLst>
    <dgm:cxn modelId="{0DD1A2CF-89AF-4441-BB6E-C229AAA7D375}" type="presOf" srcId="{D93A5E29-2A32-304C-BD2D-7B77BAF1A58E}" destId="{FCABB97E-2E88-8041-B311-07BBA7F405DD}" srcOrd="0" destOrd="0" presId="urn:microsoft.com/office/officeart/2005/8/layout/cycle6"/>
    <dgm:cxn modelId="{F99BA430-806C-2B46-80AC-A8BB0B008554}" srcId="{D93A5E29-2A32-304C-BD2D-7B77BAF1A58E}" destId="{F5C1D4C6-C90D-8C47-8DE2-9C5BD4DB2C58}" srcOrd="0" destOrd="0" parTransId="{8370B6FC-8BBB-004A-9D56-7C8492F8EC8B}" sibTransId="{090EFABF-45D3-554A-B3A7-AF7939FB4958}"/>
    <dgm:cxn modelId="{0789EFBD-4EA6-7F4F-A532-9FE5D46A180A}" type="presOf" srcId="{F5C1D4C6-C90D-8C47-8DE2-9C5BD4DB2C58}" destId="{06CD81AF-2C50-E24B-8E16-A73B4CE0F646}" srcOrd="0" destOrd="0" presId="urn:microsoft.com/office/officeart/2005/8/layout/cycle6"/>
    <dgm:cxn modelId="{02AACDF3-AA66-754F-B8A0-569F583BA7C1}" type="presOf" srcId="{B25DD564-84B9-CB49-93BA-B84764C26996}" destId="{66BBFCEC-9638-FD4E-9BFA-4C8DCD5C76CC}" srcOrd="0" destOrd="0" presId="urn:microsoft.com/office/officeart/2005/8/layout/cycle6"/>
    <dgm:cxn modelId="{1299656A-60F3-B641-A527-4B136CB2EFCD}" srcId="{D93A5E29-2A32-304C-BD2D-7B77BAF1A58E}" destId="{52BBD992-AB82-EF45-9443-29D57DB08765}" srcOrd="1" destOrd="0" parTransId="{22348A24-1BDC-634C-B8BE-FB62D6D42EF0}" sibTransId="{8A1BFDAB-0F54-954F-A583-169434DD0E8A}"/>
    <dgm:cxn modelId="{9FDF1CDB-276E-AF4A-9C15-A0FF2442CDFC}" type="presOf" srcId="{57FC00D8-1F78-204D-97F9-5716412B232A}" destId="{0C51E87A-252E-9248-81E2-9B657A1043E4}" srcOrd="0" destOrd="0" presId="urn:microsoft.com/office/officeart/2005/8/layout/cycle6"/>
    <dgm:cxn modelId="{432AD878-E0FF-124E-8472-07485CD4A14D}" type="presOf" srcId="{52BBD992-AB82-EF45-9443-29D57DB08765}" destId="{34D2C7DF-72BD-8845-8B5B-A786A514AC42}" srcOrd="0" destOrd="0" presId="urn:microsoft.com/office/officeart/2005/8/layout/cycle6"/>
    <dgm:cxn modelId="{132CE1BD-8A4A-664C-A404-F631A21F831B}" srcId="{D93A5E29-2A32-304C-BD2D-7B77BAF1A58E}" destId="{57FC00D8-1F78-204D-97F9-5716412B232A}" srcOrd="4" destOrd="0" parTransId="{6CF25012-C2A6-AC41-9D93-0F08F9B821C5}" sibTransId="{B21C7CBF-1A4C-524D-A692-1BCBB7C131FC}"/>
    <dgm:cxn modelId="{66F3AD0F-97BE-7546-8B74-E64E04990FFA}" srcId="{D93A5E29-2A32-304C-BD2D-7B77BAF1A58E}" destId="{6E8D6E90-8BE6-2645-81EC-1C2426B12DE1}" srcOrd="2" destOrd="0" parTransId="{2DA77F7F-9CDD-FC41-867F-9A546E4D6517}" sibTransId="{B25DD564-84B9-CB49-93BA-B84764C26996}"/>
    <dgm:cxn modelId="{1504BF4F-1126-DF4D-9EF8-A43DE9410484}" type="presOf" srcId="{FF86C098-194D-6441-A8DD-6861B93ADC45}" destId="{BA821EB8-D8C4-E349-B35C-D62059A4ED08}" srcOrd="0" destOrd="0" presId="urn:microsoft.com/office/officeart/2005/8/layout/cycle6"/>
    <dgm:cxn modelId="{D2B4BCFD-481C-8943-938C-0E654FA754B0}" type="presOf" srcId="{6E8D6E90-8BE6-2645-81EC-1C2426B12DE1}" destId="{9A46D55F-015E-E14A-A532-44C89F198181}" srcOrd="0" destOrd="0" presId="urn:microsoft.com/office/officeart/2005/8/layout/cycle6"/>
    <dgm:cxn modelId="{3D823E83-C0D5-FF42-8163-A47831DF7D32}" type="presOf" srcId="{54F445DF-F72F-3546-8027-BC712E493BE6}" destId="{FAEE11D3-BA6A-3644-B1AD-FFA72A6C508D}" srcOrd="0" destOrd="0" presId="urn:microsoft.com/office/officeart/2005/8/layout/cycle6"/>
    <dgm:cxn modelId="{D6B16B92-E4B7-1349-8BDF-72BD080745EE}" type="presOf" srcId="{090EFABF-45D3-554A-B3A7-AF7939FB4958}" destId="{8CA0B41A-7A0B-974C-BEB5-D543B058263A}" srcOrd="0" destOrd="0" presId="urn:microsoft.com/office/officeart/2005/8/layout/cycle6"/>
    <dgm:cxn modelId="{C07F31D0-B8A7-2D49-8D26-225CE3A9C42B}" srcId="{D93A5E29-2A32-304C-BD2D-7B77BAF1A58E}" destId="{FF86C098-194D-6441-A8DD-6861B93ADC45}" srcOrd="3" destOrd="0" parTransId="{ACA9A44E-8D64-EA4B-8FA6-3F7262C8DACB}" sibTransId="{54F445DF-F72F-3546-8027-BC712E493BE6}"/>
    <dgm:cxn modelId="{D9083B50-8A4D-FF48-AF7E-4ECE7E3CC625}" type="presOf" srcId="{B21C7CBF-1A4C-524D-A692-1BCBB7C131FC}" destId="{6DDC279D-C04F-1048-A595-73CF7AAF2F8A}" srcOrd="0" destOrd="0" presId="urn:microsoft.com/office/officeart/2005/8/layout/cycle6"/>
    <dgm:cxn modelId="{A7B0D67D-CDB1-7443-BBD6-9039C2381E28}" type="presOf" srcId="{8A1BFDAB-0F54-954F-A583-169434DD0E8A}" destId="{B8A2BA0C-D54D-554C-B2EF-2E16772FA099}" srcOrd="0" destOrd="0" presId="urn:microsoft.com/office/officeart/2005/8/layout/cycle6"/>
    <dgm:cxn modelId="{B3133094-9D6E-5B40-BA58-162A951C29F0}" type="presParOf" srcId="{FCABB97E-2E88-8041-B311-07BBA7F405DD}" destId="{06CD81AF-2C50-E24B-8E16-A73B4CE0F646}" srcOrd="0" destOrd="0" presId="urn:microsoft.com/office/officeart/2005/8/layout/cycle6"/>
    <dgm:cxn modelId="{18C47BD6-4582-B64F-BF52-F1448FAE51C0}" type="presParOf" srcId="{FCABB97E-2E88-8041-B311-07BBA7F405DD}" destId="{246BA311-FDE1-7644-BED5-4FA80F3566B5}" srcOrd="1" destOrd="0" presId="urn:microsoft.com/office/officeart/2005/8/layout/cycle6"/>
    <dgm:cxn modelId="{547A570C-982B-0A4F-AB3E-E79803659FC9}" type="presParOf" srcId="{FCABB97E-2E88-8041-B311-07BBA7F405DD}" destId="{8CA0B41A-7A0B-974C-BEB5-D543B058263A}" srcOrd="2" destOrd="0" presId="urn:microsoft.com/office/officeart/2005/8/layout/cycle6"/>
    <dgm:cxn modelId="{8D3EC3BB-294A-6C4A-BA77-EFD78394D8EB}" type="presParOf" srcId="{FCABB97E-2E88-8041-B311-07BBA7F405DD}" destId="{34D2C7DF-72BD-8845-8B5B-A786A514AC42}" srcOrd="3" destOrd="0" presId="urn:microsoft.com/office/officeart/2005/8/layout/cycle6"/>
    <dgm:cxn modelId="{CEC83CB1-F975-4241-B921-FEA36D7264A6}" type="presParOf" srcId="{FCABB97E-2E88-8041-B311-07BBA7F405DD}" destId="{954FEE00-0C4B-1849-BC40-C1936C1FEC5C}" srcOrd="4" destOrd="0" presId="urn:microsoft.com/office/officeart/2005/8/layout/cycle6"/>
    <dgm:cxn modelId="{594A2D56-1F28-1845-B4C1-6288A7BA322B}" type="presParOf" srcId="{FCABB97E-2E88-8041-B311-07BBA7F405DD}" destId="{B8A2BA0C-D54D-554C-B2EF-2E16772FA099}" srcOrd="5" destOrd="0" presId="urn:microsoft.com/office/officeart/2005/8/layout/cycle6"/>
    <dgm:cxn modelId="{7B343806-A61D-FA46-A541-38F769E8FA11}" type="presParOf" srcId="{FCABB97E-2E88-8041-B311-07BBA7F405DD}" destId="{9A46D55F-015E-E14A-A532-44C89F198181}" srcOrd="6" destOrd="0" presId="urn:microsoft.com/office/officeart/2005/8/layout/cycle6"/>
    <dgm:cxn modelId="{FAA63048-860D-704F-809E-256794B87B69}" type="presParOf" srcId="{FCABB97E-2E88-8041-B311-07BBA7F405DD}" destId="{DA80F19B-FAE6-7B4B-A09E-5BE92F280BCE}" srcOrd="7" destOrd="0" presId="urn:microsoft.com/office/officeart/2005/8/layout/cycle6"/>
    <dgm:cxn modelId="{C8ED041B-153D-3344-8C06-1CBD82D74E8A}" type="presParOf" srcId="{FCABB97E-2E88-8041-B311-07BBA7F405DD}" destId="{66BBFCEC-9638-FD4E-9BFA-4C8DCD5C76CC}" srcOrd="8" destOrd="0" presId="urn:microsoft.com/office/officeart/2005/8/layout/cycle6"/>
    <dgm:cxn modelId="{1D4848D3-5EFD-234C-AEA0-E2E78BAA35F5}" type="presParOf" srcId="{FCABB97E-2E88-8041-B311-07BBA7F405DD}" destId="{BA821EB8-D8C4-E349-B35C-D62059A4ED08}" srcOrd="9" destOrd="0" presId="urn:microsoft.com/office/officeart/2005/8/layout/cycle6"/>
    <dgm:cxn modelId="{702565F2-5D12-3B4F-ACE6-377588DE5A9B}" type="presParOf" srcId="{FCABB97E-2E88-8041-B311-07BBA7F405DD}" destId="{E940A7A3-2471-6544-AFE8-3341F52D6EA9}" srcOrd="10" destOrd="0" presId="urn:microsoft.com/office/officeart/2005/8/layout/cycle6"/>
    <dgm:cxn modelId="{72766B46-045C-3C4E-800E-6FB27C5775A1}" type="presParOf" srcId="{FCABB97E-2E88-8041-B311-07BBA7F405DD}" destId="{FAEE11D3-BA6A-3644-B1AD-FFA72A6C508D}" srcOrd="11" destOrd="0" presId="urn:microsoft.com/office/officeart/2005/8/layout/cycle6"/>
    <dgm:cxn modelId="{2CB6C3CD-27AB-5A4E-9603-A6D705D4A7B0}" type="presParOf" srcId="{FCABB97E-2E88-8041-B311-07BBA7F405DD}" destId="{0C51E87A-252E-9248-81E2-9B657A1043E4}" srcOrd="12" destOrd="0" presId="urn:microsoft.com/office/officeart/2005/8/layout/cycle6"/>
    <dgm:cxn modelId="{803862BA-1AF3-874B-900A-7F12D9371EFF}" type="presParOf" srcId="{FCABB97E-2E88-8041-B311-07BBA7F405DD}" destId="{8F5BE55B-6658-5048-81A8-D05B18D9BBF6}" srcOrd="13" destOrd="0" presId="urn:microsoft.com/office/officeart/2005/8/layout/cycle6"/>
    <dgm:cxn modelId="{32FA0CF7-01C6-7348-8B2A-39771365C038}" type="presParOf" srcId="{FCABB97E-2E88-8041-B311-07BBA7F405DD}" destId="{6DDC279D-C04F-1048-A595-73CF7AAF2F8A}"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011A18-2D51-F648-9257-B164FB091F56}" type="doc">
      <dgm:prSet loTypeId="urn:microsoft.com/office/officeart/2005/8/layout/hierarchy2" loCatId="" qsTypeId="urn:microsoft.com/office/officeart/2005/8/quickstyle/simple4" qsCatId="simple" csTypeId="urn:microsoft.com/office/officeart/2005/8/colors/colorful1" csCatId="colorful" phldr="1"/>
      <dgm:spPr/>
      <dgm:t>
        <a:bodyPr/>
        <a:lstStyle/>
        <a:p>
          <a:endParaRPr lang="en-US"/>
        </a:p>
      </dgm:t>
    </dgm:pt>
    <dgm:pt modelId="{A252D5FD-FCF0-E241-B915-0B33B77FC10C}">
      <dgm:prSet phldrT="[Text]" custT="1"/>
      <dgm:spPr>
        <a:solidFill>
          <a:schemeClr val="accent1"/>
        </a:solidFill>
        <a:ln>
          <a:solidFill>
            <a:schemeClr val="tx1"/>
          </a:solidFill>
        </a:ln>
      </dgm:spPr>
      <dgm:t>
        <a:bodyPr/>
        <a:lstStyle/>
        <a:p>
          <a:r>
            <a:rPr lang="en-US" sz="1200" dirty="0" smtClean="0">
              <a:latin typeface="Times New Roman" charset="0"/>
              <a:ea typeface="Times New Roman" charset="0"/>
              <a:cs typeface="Times New Roman" charset="0"/>
            </a:rPr>
            <a:t>Block001</a:t>
          </a:r>
          <a:endParaRPr lang="en-US" sz="1200" dirty="0">
            <a:latin typeface="Times New Roman" charset="0"/>
            <a:ea typeface="Times New Roman" charset="0"/>
            <a:cs typeface="Times New Roman" charset="0"/>
          </a:endParaRPr>
        </a:p>
      </dgm:t>
    </dgm:pt>
    <dgm:pt modelId="{AFF83BFB-1A59-2749-A404-5995AEBD394E}" type="parTrans" cxnId="{41A9EAC8-8796-7C4E-B2F7-C518DC014531}">
      <dgm:prSet/>
      <dgm:spPr/>
      <dgm:t>
        <a:bodyPr/>
        <a:lstStyle/>
        <a:p>
          <a:endParaRPr lang="en-US"/>
        </a:p>
      </dgm:t>
    </dgm:pt>
    <dgm:pt modelId="{5A55D8DC-8EFF-B54C-AA75-55F6F678F59F}" type="sibTrans" cxnId="{41A9EAC8-8796-7C4E-B2F7-C518DC014531}">
      <dgm:prSet/>
      <dgm:spPr/>
      <dgm:t>
        <a:bodyPr/>
        <a:lstStyle/>
        <a:p>
          <a:endParaRPr lang="en-US"/>
        </a:p>
      </dgm:t>
    </dgm:pt>
    <dgm:pt modelId="{8179872C-94DF-454B-962A-7F1F394833A0}">
      <dgm:prSet phldrT="[Text]" custT="1"/>
      <dgm:spPr>
        <a:solidFill>
          <a:schemeClr val="accent1"/>
        </a:solidFill>
        <a:ln>
          <a:solidFill>
            <a:schemeClr val="tx1"/>
          </a:solidFill>
        </a:ln>
      </dgm:spPr>
      <dgm:t>
        <a:bodyPr/>
        <a:lstStyle/>
        <a:p>
          <a:r>
            <a:rPr lang="en-US" sz="1200" smtClean="0">
              <a:latin typeface="Times New Roman" charset="0"/>
              <a:ea typeface="Times New Roman" charset="0"/>
              <a:cs typeface="Times New Roman" charset="0"/>
            </a:rPr>
            <a:t>Block002</a:t>
          </a:r>
          <a:endParaRPr lang="en-US" sz="1200" dirty="0">
            <a:latin typeface="Times New Roman" charset="0"/>
            <a:ea typeface="Times New Roman" charset="0"/>
            <a:cs typeface="Times New Roman" charset="0"/>
          </a:endParaRPr>
        </a:p>
      </dgm:t>
    </dgm:pt>
    <dgm:pt modelId="{4EB1C3E3-7801-834E-AA6F-28C133F6C536}" type="parTrans" cxnId="{8AC7D387-912E-4141-AE48-23DEAEFBE834}">
      <dgm:prSet custT="1"/>
      <dgm:spPr>
        <a:ln>
          <a:solidFill>
            <a:schemeClr val="tx1"/>
          </a:solidFill>
        </a:ln>
      </dgm:spPr>
      <dgm:t>
        <a:bodyPr/>
        <a:lstStyle/>
        <a:p>
          <a:endParaRPr lang="en-US" sz="1200" dirty="0">
            <a:solidFill>
              <a:schemeClr val="bg1"/>
            </a:solidFill>
            <a:latin typeface="Times New Roman" charset="0"/>
            <a:ea typeface="Times New Roman" charset="0"/>
            <a:cs typeface="Times New Roman" charset="0"/>
          </a:endParaRPr>
        </a:p>
      </dgm:t>
    </dgm:pt>
    <dgm:pt modelId="{147A353C-0E81-5040-81F6-84E5BFE16E57}" type="sibTrans" cxnId="{8AC7D387-912E-4141-AE48-23DEAEFBE834}">
      <dgm:prSet/>
      <dgm:spPr/>
      <dgm:t>
        <a:bodyPr/>
        <a:lstStyle/>
        <a:p>
          <a:endParaRPr lang="en-US"/>
        </a:p>
      </dgm:t>
    </dgm:pt>
    <dgm:pt modelId="{593777AC-733D-9942-BDC1-F15DE9AD0168}">
      <dgm:prSet phldrT="[Text]" custT="1"/>
      <dgm:spPr>
        <a:solidFill>
          <a:srgbClr val="FF0000"/>
        </a:solidFill>
        <a:ln>
          <a:solidFill>
            <a:schemeClr val="tx1"/>
          </a:solidFill>
        </a:ln>
      </dgm:spPr>
      <dgm:t>
        <a:bodyPr/>
        <a:lstStyle/>
        <a:p>
          <a:r>
            <a:rPr lang="en-US" sz="1200" smtClean="0">
              <a:latin typeface="Times New Roman" charset="0"/>
              <a:ea typeface="Times New Roman" charset="0"/>
              <a:cs typeface="Times New Roman" charset="0"/>
            </a:rPr>
            <a:t>Block002</a:t>
          </a:r>
          <a:endParaRPr lang="en-US" sz="1200" dirty="0">
            <a:latin typeface="Times New Roman" charset="0"/>
            <a:ea typeface="Times New Roman" charset="0"/>
            <a:cs typeface="Times New Roman" charset="0"/>
          </a:endParaRPr>
        </a:p>
      </dgm:t>
    </dgm:pt>
    <dgm:pt modelId="{F80C4A9F-F312-1C43-A095-5AEA5558C499}" type="parTrans" cxnId="{C6EC5EBC-ACCC-2048-ADBB-443F719925A6}">
      <dgm:prSet custT="1"/>
      <dgm:spPr>
        <a:ln>
          <a:solidFill>
            <a:schemeClr val="tx1"/>
          </a:solidFill>
        </a:ln>
      </dgm:spPr>
      <dgm:t>
        <a:bodyPr/>
        <a:lstStyle/>
        <a:p>
          <a:endParaRPr lang="en-US" sz="1200">
            <a:solidFill>
              <a:schemeClr val="bg1"/>
            </a:solidFill>
            <a:latin typeface="Times New Roman" charset="0"/>
            <a:ea typeface="Times New Roman" charset="0"/>
            <a:cs typeface="Times New Roman" charset="0"/>
          </a:endParaRPr>
        </a:p>
      </dgm:t>
    </dgm:pt>
    <dgm:pt modelId="{E58CCD7E-6A47-A54B-9078-16ED012015F7}" type="sibTrans" cxnId="{C6EC5EBC-ACCC-2048-ADBB-443F719925A6}">
      <dgm:prSet/>
      <dgm:spPr/>
      <dgm:t>
        <a:bodyPr/>
        <a:lstStyle/>
        <a:p>
          <a:endParaRPr lang="en-US"/>
        </a:p>
      </dgm:t>
    </dgm:pt>
    <dgm:pt modelId="{25DBD67C-C475-EC42-B15B-DC89C93F7B7E}">
      <dgm:prSet phldrT="[Text]" custT="1"/>
      <dgm:spPr>
        <a:solidFill>
          <a:schemeClr val="accent1"/>
        </a:solidFill>
        <a:ln>
          <a:solidFill>
            <a:schemeClr val="tx1"/>
          </a:solidFill>
        </a:ln>
      </dgm:spPr>
      <dgm:t>
        <a:bodyPr/>
        <a:lstStyle/>
        <a:p>
          <a:r>
            <a:rPr lang="en-US" sz="1200" dirty="0" smtClean="0">
              <a:latin typeface="Times New Roman" charset="0"/>
              <a:ea typeface="Times New Roman" charset="0"/>
              <a:cs typeface="Times New Roman" charset="0"/>
            </a:rPr>
            <a:t>Block008</a:t>
          </a:r>
          <a:endParaRPr lang="en-US" sz="1200" dirty="0">
            <a:latin typeface="Times New Roman" charset="0"/>
            <a:ea typeface="Times New Roman" charset="0"/>
            <a:cs typeface="Times New Roman" charset="0"/>
          </a:endParaRPr>
        </a:p>
      </dgm:t>
    </dgm:pt>
    <dgm:pt modelId="{DB40176A-79E9-4A49-A4A5-31D3D188DF07}" type="sibTrans" cxnId="{F0377B46-349F-DD4A-871C-11584551A414}">
      <dgm:prSet/>
      <dgm:spPr/>
      <dgm:t>
        <a:bodyPr/>
        <a:lstStyle/>
        <a:p>
          <a:endParaRPr lang="en-US"/>
        </a:p>
      </dgm:t>
    </dgm:pt>
    <dgm:pt modelId="{4EEB2013-7901-4B42-A7D1-1765957F1EA3}" type="parTrans" cxnId="{F0377B46-349F-DD4A-871C-11584551A414}">
      <dgm:prSet custT="1"/>
      <dgm:spPr>
        <a:ln>
          <a:solidFill>
            <a:schemeClr val="tx1"/>
          </a:solidFill>
        </a:ln>
      </dgm:spPr>
      <dgm:t>
        <a:bodyPr/>
        <a:lstStyle/>
        <a:p>
          <a:endParaRPr lang="en-US" sz="1200">
            <a:solidFill>
              <a:schemeClr val="bg1"/>
            </a:solidFill>
            <a:latin typeface="Times New Roman" charset="0"/>
            <a:ea typeface="Times New Roman" charset="0"/>
            <a:cs typeface="Times New Roman" charset="0"/>
          </a:endParaRPr>
        </a:p>
      </dgm:t>
    </dgm:pt>
    <dgm:pt modelId="{CB86E1B7-BDB7-5B4E-A5B2-FA167E16F11B}">
      <dgm:prSet custT="1"/>
      <dgm:spPr>
        <a:solidFill>
          <a:schemeClr val="accent1"/>
        </a:solidFill>
        <a:ln>
          <a:solidFill>
            <a:schemeClr val="tx1"/>
          </a:solidFill>
        </a:ln>
      </dgm:spPr>
      <dgm:t>
        <a:bodyPr/>
        <a:lstStyle/>
        <a:p>
          <a:r>
            <a:rPr lang="en-US" sz="1200" dirty="0" smtClean="0">
              <a:latin typeface="Times New Roman" charset="0"/>
              <a:ea typeface="Times New Roman" charset="0"/>
              <a:cs typeface="Times New Roman" charset="0"/>
            </a:rPr>
            <a:t>Block003</a:t>
          </a:r>
          <a:endParaRPr lang="en-US" sz="1200" dirty="0">
            <a:latin typeface="Times New Roman" charset="0"/>
            <a:ea typeface="Times New Roman" charset="0"/>
            <a:cs typeface="Times New Roman" charset="0"/>
          </a:endParaRPr>
        </a:p>
      </dgm:t>
    </dgm:pt>
    <dgm:pt modelId="{5CD2A247-060B-BC40-B6FE-82C65593C47E}" type="parTrans" cxnId="{6A4A7A8B-39CD-E748-8CAF-5B0C396B0AC4}">
      <dgm:prSet custT="1"/>
      <dgm:spPr>
        <a:ln>
          <a:solidFill>
            <a:schemeClr val="tx1"/>
          </a:solidFill>
        </a:ln>
      </dgm:spPr>
      <dgm:t>
        <a:bodyPr/>
        <a:lstStyle/>
        <a:p>
          <a:endParaRPr lang="en-US" sz="1200">
            <a:solidFill>
              <a:schemeClr val="bg1"/>
            </a:solidFill>
            <a:latin typeface="Times New Roman" charset="0"/>
            <a:ea typeface="Times New Roman" charset="0"/>
            <a:cs typeface="Times New Roman" charset="0"/>
          </a:endParaRPr>
        </a:p>
      </dgm:t>
    </dgm:pt>
    <dgm:pt modelId="{176D1959-FEC5-274B-BFB3-8E3644222868}" type="sibTrans" cxnId="{6A4A7A8B-39CD-E748-8CAF-5B0C396B0AC4}">
      <dgm:prSet/>
      <dgm:spPr/>
      <dgm:t>
        <a:bodyPr/>
        <a:lstStyle/>
        <a:p>
          <a:endParaRPr lang="en-US"/>
        </a:p>
      </dgm:t>
    </dgm:pt>
    <dgm:pt modelId="{E8317D56-93CD-F647-825D-6206995361EE}">
      <dgm:prSet custT="1"/>
      <dgm:spPr>
        <a:solidFill>
          <a:schemeClr val="accent1"/>
        </a:solidFill>
        <a:ln>
          <a:solidFill>
            <a:schemeClr val="tx1"/>
          </a:solidFill>
        </a:ln>
      </dgm:spPr>
      <dgm:t>
        <a:bodyPr/>
        <a:lstStyle/>
        <a:p>
          <a:r>
            <a:rPr lang="en-US" sz="1200" smtClean="0">
              <a:latin typeface="Times New Roman" charset="0"/>
              <a:ea typeface="Times New Roman" charset="0"/>
              <a:cs typeface="Times New Roman" charset="0"/>
            </a:rPr>
            <a:t>Block004</a:t>
          </a:r>
          <a:endParaRPr lang="en-US" sz="1200" dirty="0">
            <a:latin typeface="Times New Roman" charset="0"/>
            <a:ea typeface="Times New Roman" charset="0"/>
            <a:cs typeface="Times New Roman" charset="0"/>
          </a:endParaRPr>
        </a:p>
      </dgm:t>
    </dgm:pt>
    <dgm:pt modelId="{43A08F95-EC36-4842-88D9-3A9F661FC2DE}" type="parTrans" cxnId="{90611491-1476-BB4C-99AD-CF5EDD11B25E}">
      <dgm:prSet custT="1"/>
      <dgm:spPr>
        <a:ln>
          <a:solidFill>
            <a:schemeClr val="tx1"/>
          </a:solidFill>
        </a:ln>
      </dgm:spPr>
      <dgm:t>
        <a:bodyPr/>
        <a:lstStyle/>
        <a:p>
          <a:endParaRPr lang="en-US" sz="1200">
            <a:solidFill>
              <a:schemeClr val="bg1"/>
            </a:solidFill>
            <a:latin typeface="Times New Roman" charset="0"/>
            <a:ea typeface="Times New Roman" charset="0"/>
            <a:cs typeface="Times New Roman" charset="0"/>
          </a:endParaRPr>
        </a:p>
      </dgm:t>
    </dgm:pt>
    <dgm:pt modelId="{E44B264D-5903-2742-AA46-F56DD94D116F}" type="sibTrans" cxnId="{90611491-1476-BB4C-99AD-CF5EDD11B25E}">
      <dgm:prSet/>
      <dgm:spPr/>
      <dgm:t>
        <a:bodyPr/>
        <a:lstStyle/>
        <a:p>
          <a:endParaRPr lang="en-US"/>
        </a:p>
      </dgm:t>
    </dgm:pt>
    <dgm:pt modelId="{4BE482B0-0564-024C-B8BC-5C34F332AB59}">
      <dgm:prSet custT="1"/>
      <dgm:spPr>
        <a:gradFill rotWithShape="0">
          <a:gsLst>
            <a:gs pos="0">
              <a:srgbClr val="FF0000"/>
            </a:gs>
            <a:gs pos="59000">
              <a:schemeClr val="accent2">
                <a:lumMod val="40000"/>
                <a:lumOff val="60000"/>
                <a:alpha val="47000"/>
              </a:schemeClr>
            </a:gs>
          </a:gsLst>
        </a:gradFill>
        <a:ln>
          <a:solidFill>
            <a:schemeClr val="tx1"/>
          </a:solidFill>
        </a:ln>
      </dgm:spPr>
      <dgm:t>
        <a:bodyPr/>
        <a:lstStyle/>
        <a:p>
          <a:r>
            <a:rPr lang="en-US" sz="1200" dirty="0" smtClean="0">
              <a:latin typeface="Times New Roman" charset="0"/>
              <a:ea typeface="Times New Roman" charset="0"/>
              <a:cs typeface="Times New Roman" charset="0"/>
            </a:rPr>
            <a:t>Block007</a:t>
          </a:r>
          <a:endParaRPr lang="en-US" sz="1200" dirty="0">
            <a:latin typeface="Times New Roman" charset="0"/>
            <a:ea typeface="Times New Roman" charset="0"/>
            <a:cs typeface="Times New Roman" charset="0"/>
          </a:endParaRPr>
        </a:p>
      </dgm:t>
    </dgm:pt>
    <dgm:pt modelId="{5BFCC9ED-0846-7047-A9A6-F870EA92BD82}" type="parTrans" cxnId="{35062FAF-D23F-7E41-B1B6-540345D16F09}">
      <dgm:prSet custT="1"/>
      <dgm:spPr>
        <a:ln>
          <a:solidFill>
            <a:schemeClr val="tx1"/>
          </a:solidFill>
        </a:ln>
      </dgm:spPr>
      <dgm:t>
        <a:bodyPr/>
        <a:lstStyle/>
        <a:p>
          <a:endParaRPr lang="en-US" sz="1200">
            <a:solidFill>
              <a:schemeClr val="bg1"/>
            </a:solidFill>
            <a:latin typeface="Times New Roman" charset="0"/>
            <a:ea typeface="Times New Roman" charset="0"/>
            <a:cs typeface="Times New Roman" charset="0"/>
          </a:endParaRPr>
        </a:p>
      </dgm:t>
    </dgm:pt>
    <dgm:pt modelId="{BDFDF212-8F44-8648-9E30-6F68886DED95}" type="sibTrans" cxnId="{35062FAF-D23F-7E41-B1B6-540345D16F09}">
      <dgm:prSet/>
      <dgm:spPr/>
      <dgm:t>
        <a:bodyPr/>
        <a:lstStyle/>
        <a:p>
          <a:endParaRPr lang="en-US"/>
        </a:p>
      </dgm:t>
    </dgm:pt>
    <dgm:pt modelId="{77C08FAA-49BB-9E4A-99EF-BD7838F70F28}">
      <dgm:prSet custT="1"/>
      <dgm:spPr>
        <a:solidFill>
          <a:schemeClr val="accent1"/>
        </a:solidFill>
        <a:ln>
          <a:solidFill>
            <a:schemeClr val="tx1"/>
          </a:solidFill>
        </a:ln>
      </dgm:spPr>
      <dgm:t>
        <a:bodyPr/>
        <a:lstStyle/>
        <a:p>
          <a:r>
            <a:rPr lang="en-US" sz="1200" dirty="0" smtClean="0">
              <a:latin typeface="Times New Roman" charset="0"/>
              <a:ea typeface="Times New Roman" charset="0"/>
              <a:cs typeface="Times New Roman" charset="0"/>
            </a:rPr>
            <a:t>Block005</a:t>
          </a:r>
          <a:endParaRPr lang="en-US" sz="1200" dirty="0">
            <a:latin typeface="Times New Roman" charset="0"/>
            <a:ea typeface="Times New Roman" charset="0"/>
            <a:cs typeface="Times New Roman" charset="0"/>
          </a:endParaRPr>
        </a:p>
      </dgm:t>
    </dgm:pt>
    <dgm:pt modelId="{F11A58C9-AC5C-C145-A3A3-6BAB309E9EB9}" type="parTrans" cxnId="{07277964-E53D-4041-8B23-57E56BAAEA0F}">
      <dgm:prSet custT="1"/>
      <dgm:spPr>
        <a:ln>
          <a:solidFill>
            <a:schemeClr val="tx1"/>
          </a:solidFill>
        </a:ln>
      </dgm:spPr>
      <dgm:t>
        <a:bodyPr/>
        <a:lstStyle/>
        <a:p>
          <a:endParaRPr lang="en-US" sz="1200">
            <a:solidFill>
              <a:schemeClr val="bg1"/>
            </a:solidFill>
            <a:latin typeface="Times New Roman" charset="0"/>
            <a:ea typeface="Times New Roman" charset="0"/>
            <a:cs typeface="Times New Roman" charset="0"/>
          </a:endParaRPr>
        </a:p>
      </dgm:t>
    </dgm:pt>
    <dgm:pt modelId="{B11A0BE2-C03A-B748-8074-0C2113A7F899}" type="sibTrans" cxnId="{07277964-E53D-4041-8B23-57E56BAAEA0F}">
      <dgm:prSet/>
      <dgm:spPr/>
      <dgm:t>
        <a:bodyPr/>
        <a:lstStyle/>
        <a:p>
          <a:endParaRPr lang="en-US"/>
        </a:p>
      </dgm:t>
    </dgm:pt>
    <dgm:pt modelId="{CC44001C-CC8F-D44A-9645-335DA2C75AC3}">
      <dgm:prSet custT="1"/>
      <dgm:spPr>
        <a:solidFill>
          <a:schemeClr val="accent1"/>
        </a:solidFill>
        <a:ln>
          <a:solidFill>
            <a:schemeClr val="tx1"/>
          </a:solidFill>
        </a:ln>
      </dgm:spPr>
      <dgm:t>
        <a:bodyPr/>
        <a:lstStyle/>
        <a:p>
          <a:r>
            <a:rPr lang="en-US" sz="1200" dirty="0" smtClean="0">
              <a:latin typeface="Times New Roman" charset="0"/>
              <a:ea typeface="Times New Roman" charset="0"/>
              <a:cs typeface="Times New Roman" charset="0"/>
            </a:rPr>
            <a:t>Block006</a:t>
          </a:r>
          <a:endParaRPr lang="en-US" sz="1200" dirty="0">
            <a:latin typeface="Times New Roman" charset="0"/>
            <a:ea typeface="Times New Roman" charset="0"/>
            <a:cs typeface="Times New Roman" charset="0"/>
          </a:endParaRPr>
        </a:p>
      </dgm:t>
    </dgm:pt>
    <dgm:pt modelId="{B124420C-6583-9B4D-9C67-F2B3EE76CC6C}" type="parTrans" cxnId="{0C01F2C7-5D88-9944-8B97-966580183B00}">
      <dgm:prSet custT="1"/>
      <dgm:spPr>
        <a:ln>
          <a:solidFill>
            <a:schemeClr val="tx1"/>
          </a:solidFill>
        </a:ln>
      </dgm:spPr>
      <dgm:t>
        <a:bodyPr/>
        <a:lstStyle/>
        <a:p>
          <a:endParaRPr lang="en-US" sz="1200">
            <a:solidFill>
              <a:schemeClr val="bg1"/>
            </a:solidFill>
            <a:latin typeface="Times New Roman" charset="0"/>
            <a:ea typeface="Times New Roman" charset="0"/>
            <a:cs typeface="Times New Roman" charset="0"/>
          </a:endParaRPr>
        </a:p>
      </dgm:t>
    </dgm:pt>
    <dgm:pt modelId="{D64724AD-CC86-084E-890A-D1B163A12531}" type="sibTrans" cxnId="{0C01F2C7-5D88-9944-8B97-966580183B00}">
      <dgm:prSet/>
      <dgm:spPr/>
      <dgm:t>
        <a:bodyPr/>
        <a:lstStyle/>
        <a:p>
          <a:endParaRPr lang="en-US"/>
        </a:p>
      </dgm:t>
    </dgm:pt>
    <dgm:pt modelId="{BB86F19B-9455-F44A-9A52-5ED96C2CA5A9}">
      <dgm:prSet custT="1"/>
      <dgm:spPr>
        <a:solidFill>
          <a:schemeClr val="accent1"/>
        </a:solidFill>
        <a:ln>
          <a:solidFill>
            <a:schemeClr val="tx1"/>
          </a:solidFill>
        </a:ln>
      </dgm:spPr>
      <dgm:t>
        <a:bodyPr/>
        <a:lstStyle/>
        <a:p>
          <a:r>
            <a:rPr lang="en-US" sz="1200" dirty="0" smtClean="0">
              <a:latin typeface="Times New Roman" charset="0"/>
              <a:ea typeface="Times New Roman" charset="0"/>
              <a:cs typeface="Times New Roman" charset="0"/>
            </a:rPr>
            <a:t>Block007</a:t>
          </a:r>
          <a:endParaRPr lang="en-US" sz="1200" dirty="0">
            <a:latin typeface="Times New Roman" charset="0"/>
            <a:ea typeface="Times New Roman" charset="0"/>
            <a:cs typeface="Times New Roman" charset="0"/>
          </a:endParaRPr>
        </a:p>
      </dgm:t>
    </dgm:pt>
    <dgm:pt modelId="{B0259896-1541-3346-B791-6FC6C3B831F7}" type="parTrans" cxnId="{390E0CBA-D04A-3645-AF7B-174B85D2942F}">
      <dgm:prSet custT="1"/>
      <dgm:spPr>
        <a:ln>
          <a:solidFill>
            <a:schemeClr val="tx1"/>
          </a:solidFill>
        </a:ln>
      </dgm:spPr>
      <dgm:t>
        <a:bodyPr/>
        <a:lstStyle/>
        <a:p>
          <a:endParaRPr lang="en-US" sz="1200">
            <a:solidFill>
              <a:schemeClr val="bg1"/>
            </a:solidFill>
            <a:latin typeface="Times New Roman" charset="0"/>
            <a:ea typeface="Times New Roman" charset="0"/>
            <a:cs typeface="Times New Roman" charset="0"/>
          </a:endParaRPr>
        </a:p>
      </dgm:t>
    </dgm:pt>
    <dgm:pt modelId="{B86E20E3-08BA-2B45-84E5-0989774C69A2}" type="sibTrans" cxnId="{390E0CBA-D04A-3645-AF7B-174B85D2942F}">
      <dgm:prSet/>
      <dgm:spPr/>
      <dgm:t>
        <a:bodyPr/>
        <a:lstStyle/>
        <a:p>
          <a:endParaRPr lang="en-US"/>
        </a:p>
      </dgm:t>
    </dgm:pt>
    <dgm:pt modelId="{DB6E1333-1882-6A4E-AEF2-D5291A015319}">
      <dgm:prSet custT="1"/>
      <dgm:spPr>
        <a:gradFill rotWithShape="0">
          <a:gsLst>
            <a:gs pos="0">
              <a:srgbClr val="FF0000"/>
            </a:gs>
            <a:gs pos="59000">
              <a:schemeClr val="accent2">
                <a:lumMod val="40000"/>
                <a:lumOff val="60000"/>
                <a:alpha val="47000"/>
              </a:schemeClr>
            </a:gs>
          </a:gsLst>
        </a:gradFill>
        <a:ln>
          <a:solidFill>
            <a:schemeClr val="tx1"/>
          </a:solidFill>
        </a:ln>
      </dgm:spPr>
      <dgm:t>
        <a:bodyPr/>
        <a:lstStyle/>
        <a:p>
          <a:r>
            <a:rPr lang="en-US" sz="1200" smtClean="0">
              <a:latin typeface="Times New Roman" charset="0"/>
              <a:ea typeface="Times New Roman" charset="0"/>
              <a:cs typeface="Times New Roman" charset="0"/>
            </a:rPr>
            <a:t>Block005</a:t>
          </a:r>
          <a:endParaRPr lang="en-US" sz="1200" dirty="0">
            <a:latin typeface="Times New Roman" charset="0"/>
            <a:ea typeface="Times New Roman" charset="0"/>
            <a:cs typeface="Times New Roman" charset="0"/>
          </a:endParaRPr>
        </a:p>
      </dgm:t>
    </dgm:pt>
    <dgm:pt modelId="{2540DA53-44A6-054E-9F49-D23C188DD40F}" type="parTrans" cxnId="{BA41B919-DF2C-0F4F-906D-9B0E8F354A4C}">
      <dgm:prSet custT="1"/>
      <dgm:spPr>
        <a:ln>
          <a:solidFill>
            <a:schemeClr val="tx1"/>
          </a:solidFill>
        </a:ln>
      </dgm:spPr>
      <dgm:t>
        <a:bodyPr/>
        <a:lstStyle/>
        <a:p>
          <a:endParaRPr lang="en-US" sz="1200">
            <a:solidFill>
              <a:schemeClr val="bg1"/>
            </a:solidFill>
            <a:latin typeface="Times New Roman" charset="0"/>
            <a:ea typeface="Times New Roman" charset="0"/>
            <a:cs typeface="Times New Roman" charset="0"/>
          </a:endParaRPr>
        </a:p>
      </dgm:t>
    </dgm:pt>
    <dgm:pt modelId="{ECBB7D9A-64E3-9E48-942E-A74F55166FA0}" type="sibTrans" cxnId="{BA41B919-DF2C-0F4F-906D-9B0E8F354A4C}">
      <dgm:prSet/>
      <dgm:spPr/>
      <dgm:t>
        <a:bodyPr/>
        <a:lstStyle/>
        <a:p>
          <a:endParaRPr lang="en-US"/>
        </a:p>
      </dgm:t>
    </dgm:pt>
    <dgm:pt modelId="{F1C06F47-B14C-3A49-93F7-07C75DD898AF}">
      <dgm:prSet custT="1"/>
      <dgm:spPr>
        <a:gradFill rotWithShape="0">
          <a:gsLst>
            <a:gs pos="0">
              <a:srgbClr val="FF0000"/>
            </a:gs>
            <a:gs pos="59000">
              <a:schemeClr val="accent2">
                <a:lumMod val="40000"/>
                <a:lumOff val="60000"/>
                <a:alpha val="47000"/>
              </a:schemeClr>
            </a:gs>
          </a:gsLst>
        </a:gradFill>
        <a:ln>
          <a:solidFill>
            <a:schemeClr val="tx1"/>
          </a:solidFill>
        </a:ln>
      </dgm:spPr>
      <dgm:t>
        <a:bodyPr/>
        <a:lstStyle/>
        <a:p>
          <a:r>
            <a:rPr lang="en-US" sz="1200" smtClean="0">
              <a:latin typeface="Times New Roman" charset="0"/>
              <a:ea typeface="Times New Roman" charset="0"/>
              <a:cs typeface="Times New Roman" charset="0"/>
            </a:rPr>
            <a:t>Block006</a:t>
          </a:r>
          <a:endParaRPr lang="en-US" sz="1200" dirty="0">
            <a:latin typeface="Times New Roman" charset="0"/>
            <a:ea typeface="Times New Roman" charset="0"/>
            <a:cs typeface="Times New Roman" charset="0"/>
          </a:endParaRPr>
        </a:p>
      </dgm:t>
    </dgm:pt>
    <dgm:pt modelId="{E338E868-9D95-E044-AFC3-725832A92478}" type="parTrans" cxnId="{60E629FE-E26C-D646-949F-18D114A0F9F0}">
      <dgm:prSet custT="1"/>
      <dgm:spPr>
        <a:ln>
          <a:solidFill>
            <a:schemeClr val="tx1"/>
          </a:solidFill>
        </a:ln>
      </dgm:spPr>
      <dgm:t>
        <a:bodyPr/>
        <a:lstStyle/>
        <a:p>
          <a:endParaRPr lang="en-US" sz="1200">
            <a:solidFill>
              <a:schemeClr val="bg1"/>
            </a:solidFill>
            <a:latin typeface="Times New Roman" charset="0"/>
            <a:ea typeface="Times New Roman" charset="0"/>
            <a:cs typeface="Times New Roman" charset="0"/>
          </a:endParaRPr>
        </a:p>
      </dgm:t>
    </dgm:pt>
    <dgm:pt modelId="{D71E495C-F274-5840-8233-1ADB7049AD42}" type="sibTrans" cxnId="{60E629FE-E26C-D646-949F-18D114A0F9F0}">
      <dgm:prSet/>
      <dgm:spPr/>
      <dgm:t>
        <a:bodyPr/>
        <a:lstStyle/>
        <a:p>
          <a:endParaRPr lang="en-US"/>
        </a:p>
      </dgm:t>
    </dgm:pt>
    <dgm:pt modelId="{8A015656-9834-E34D-9628-0FF9B533AD1E}" type="pres">
      <dgm:prSet presAssocID="{78011A18-2D51-F648-9257-B164FB091F56}" presName="diagram" presStyleCnt="0">
        <dgm:presLayoutVars>
          <dgm:chPref val="1"/>
          <dgm:dir/>
          <dgm:animOne val="branch"/>
          <dgm:animLvl val="lvl"/>
          <dgm:resizeHandles val="exact"/>
        </dgm:presLayoutVars>
      </dgm:prSet>
      <dgm:spPr/>
      <dgm:t>
        <a:bodyPr/>
        <a:lstStyle/>
        <a:p>
          <a:endParaRPr lang="en-US"/>
        </a:p>
      </dgm:t>
    </dgm:pt>
    <dgm:pt modelId="{46BC5D7C-20AE-3945-85C7-6A1A82F40713}" type="pres">
      <dgm:prSet presAssocID="{A252D5FD-FCF0-E241-B915-0B33B77FC10C}" presName="root1" presStyleCnt="0"/>
      <dgm:spPr/>
      <dgm:t>
        <a:bodyPr/>
        <a:lstStyle/>
        <a:p>
          <a:endParaRPr lang="en-US"/>
        </a:p>
      </dgm:t>
    </dgm:pt>
    <dgm:pt modelId="{E08C7919-EA4A-B14A-A439-7DAB26FC9A84}" type="pres">
      <dgm:prSet presAssocID="{A252D5FD-FCF0-E241-B915-0B33B77FC10C}" presName="LevelOneTextNode" presStyleLbl="node0" presStyleIdx="0" presStyleCnt="1" custScaleX="276084" custScaleY="320319" custLinFactNeighborY="-90622">
        <dgm:presLayoutVars>
          <dgm:chPref val="3"/>
        </dgm:presLayoutVars>
      </dgm:prSet>
      <dgm:spPr/>
      <dgm:t>
        <a:bodyPr/>
        <a:lstStyle/>
        <a:p>
          <a:endParaRPr lang="en-US"/>
        </a:p>
      </dgm:t>
    </dgm:pt>
    <dgm:pt modelId="{8C78E46C-9FCC-AF41-9657-934E933BE1C5}" type="pres">
      <dgm:prSet presAssocID="{A252D5FD-FCF0-E241-B915-0B33B77FC10C}" presName="level2hierChild" presStyleCnt="0"/>
      <dgm:spPr/>
      <dgm:t>
        <a:bodyPr/>
        <a:lstStyle/>
        <a:p>
          <a:endParaRPr lang="en-US"/>
        </a:p>
      </dgm:t>
    </dgm:pt>
    <dgm:pt modelId="{CF39A238-51FB-CF48-ADF5-2C3A90DC66E2}" type="pres">
      <dgm:prSet presAssocID="{4EB1C3E3-7801-834E-AA6F-28C133F6C536}" presName="conn2-1" presStyleLbl="parChTrans1D2" presStyleIdx="0" presStyleCnt="2"/>
      <dgm:spPr/>
      <dgm:t>
        <a:bodyPr/>
        <a:lstStyle/>
        <a:p>
          <a:endParaRPr lang="en-US"/>
        </a:p>
      </dgm:t>
    </dgm:pt>
    <dgm:pt modelId="{689629F8-3BE9-BB45-8EBF-51BC926C0D71}" type="pres">
      <dgm:prSet presAssocID="{4EB1C3E3-7801-834E-AA6F-28C133F6C536}" presName="connTx" presStyleLbl="parChTrans1D2" presStyleIdx="0" presStyleCnt="2"/>
      <dgm:spPr/>
      <dgm:t>
        <a:bodyPr/>
        <a:lstStyle/>
        <a:p>
          <a:endParaRPr lang="en-US"/>
        </a:p>
      </dgm:t>
    </dgm:pt>
    <dgm:pt modelId="{ECC9664F-D5C9-2542-B63B-F9B0F26C428D}" type="pres">
      <dgm:prSet presAssocID="{8179872C-94DF-454B-962A-7F1F394833A0}" presName="root2" presStyleCnt="0"/>
      <dgm:spPr/>
      <dgm:t>
        <a:bodyPr/>
        <a:lstStyle/>
        <a:p>
          <a:endParaRPr lang="en-US"/>
        </a:p>
      </dgm:t>
    </dgm:pt>
    <dgm:pt modelId="{49AD6DDC-B4C2-944E-ADB7-0A4E5B6F4A03}" type="pres">
      <dgm:prSet presAssocID="{8179872C-94DF-454B-962A-7F1F394833A0}" presName="LevelTwoTextNode" presStyleLbl="node2" presStyleIdx="0" presStyleCnt="2" custScaleX="240397" custScaleY="273438" custLinFactY="-172649" custLinFactNeighborY="-200000">
        <dgm:presLayoutVars>
          <dgm:chPref val="3"/>
        </dgm:presLayoutVars>
      </dgm:prSet>
      <dgm:spPr/>
      <dgm:t>
        <a:bodyPr/>
        <a:lstStyle/>
        <a:p>
          <a:endParaRPr lang="en-US"/>
        </a:p>
      </dgm:t>
    </dgm:pt>
    <dgm:pt modelId="{090EAF7F-9B5A-8C49-BF68-7151FD27679F}" type="pres">
      <dgm:prSet presAssocID="{8179872C-94DF-454B-962A-7F1F394833A0}" presName="level3hierChild" presStyleCnt="0"/>
      <dgm:spPr/>
      <dgm:t>
        <a:bodyPr/>
        <a:lstStyle/>
        <a:p>
          <a:endParaRPr lang="en-US"/>
        </a:p>
      </dgm:t>
    </dgm:pt>
    <dgm:pt modelId="{892DF830-04FA-1C4C-BFE6-FB24FA541A56}" type="pres">
      <dgm:prSet presAssocID="{5CD2A247-060B-BC40-B6FE-82C65593C47E}" presName="conn2-1" presStyleLbl="parChTrans1D3" presStyleIdx="0" presStyleCnt="1"/>
      <dgm:spPr/>
      <dgm:t>
        <a:bodyPr/>
        <a:lstStyle/>
        <a:p>
          <a:endParaRPr lang="en-US"/>
        </a:p>
      </dgm:t>
    </dgm:pt>
    <dgm:pt modelId="{20904131-D840-9748-93D1-D5DFC1112DFA}" type="pres">
      <dgm:prSet presAssocID="{5CD2A247-060B-BC40-B6FE-82C65593C47E}" presName="connTx" presStyleLbl="parChTrans1D3" presStyleIdx="0" presStyleCnt="1"/>
      <dgm:spPr/>
      <dgm:t>
        <a:bodyPr/>
        <a:lstStyle/>
        <a:p>
          <a:endParaRPr lang="en-US"/>
        </a:p>
      </dgm:t>
    </dgm:pt>
    <dgm:pt modelId="{85AE20EA-B2B7-8E47-9CDF-695CBB24055E}" type="pres">
      <dgm:prSet presAssocID="{CB86E1B7-BDB7-5B4E-A5B2-FA167E16F11B}" presName="root2" presStyleCnt="0"/>
      <dgm:spPr/>
      <dgm:t>
        <a:bodyPr/>
        <a:lstStyle/>
        <a:p>
          <a:endParaRPr lang="en-US"/>
        </a:p>
      </dgm:t>
    </dgm:pt>
    <dgm:pt modelId="{EDA725F7-03EA-104A-9D2D-8C2075BDD153}" type="pres">
      <dgm:prSet presAssocID="{CB86E1B7-BDB7-5B4E-A5B2-FA167E16F11B}" presName="LevelTwoTextNode" presStyleLbl="node3" presStyleIdx="0" presStyleCnt="1" custScaleX="245879" custScaleY="306600" custLinFactNeighborY="-90622">
        <dgm:presLayoutVars>
          <dgm:chPref val="3"/>
        </dgm:presLayoutVars>
      </dgm:prSet>
      <dgm:spPr/>
      <dgm:t>
        <a:bodyPr/>
        <a:lstStyle/>
        <a:p>
          <a:endParaRPr lang="en-US"/>
        </a:p>
      </dgm:t>
    </dgm:pt>
    <dgm:pt modelId="{E4C626D0-EF7F-9D4F-B531-0D1525022B85}" type="pres">
      <dgm:prSet presAssocID="{CB86E1B7-BDB7-5B4E-A5B2-FA167E16F11B}" presName="level3hierChild" presStyleCnt="0"/>
      <dgm:spPr/>
      <dgm:t>
        <a:bodyPr/>
        <a:lstStyle/>
        <a:p>
          <a:endParaRPr lang="en-US"/>
        </a:p>
      </dgm:t>
    </dgm:pt>
    <dgm:pt modelId="{6FA4058B-372D-3041-8EC3-B406583F99C4}" type="pres">
      <dgm:prSet presAssocID="{43A08F95-EC36-4842-88D9-3A9F661FC2DE}" presName="conn2-1" presStyleLbl="parChTrans1D4" presStyleIdx="0" presStyleCnt="8"/>
      <dgm:spPr/>
      <dgm:t>
        <a:bodyPr/>
        <a:lstStyle/>
        <a:p>
          <a:endParaRPr lang="en-US"/>
        </a:p>
      </dgm:t>
    </dgm:pt>
    <dgm:pt modelId="{D4191D8F-586D-6844-AC67-73339097395B}" type="pres">
      <dgm:prSet presAssocID="{43A08F95-EC36-4842-88D9-3A9F661FC2DE}" presName="connTx" presStyleLbl="parChTrans1D4" presStyleIdx="0" presStyleCnt="8"/>
      <dgm:spPr/>
      <dgm:t>
        <a:bodyPr/>
        <a:lstStyle/>
        <a:p>
          <a:endParaRPr lang="en-US"/>
        </a:p>
      </dgm:t>
    </dgm:pt>
    <dgm:pt modelId="{F862D0AC-19FE-9947-B19E-C930A83310C4}" type="pres">
      <dgm:prSet presAssocID="{E8317D56-93CD-F647-825D-6206995361EE}" presName="root2" presStyleCnt="0"/>
      <dgm:spPr/>
      <dgm:t>
        <a:bodyPr/>
        <a:lstStyle/>
        <a:p>
          <a:endParaRPr lang="en-US"/>
        </a:p>
      </dgm:t>
    </dgm:pt>
    <dgm:pt modelId="{025BB12B-FEA4-3A45-AE86-1786B425E9AA}" type="pres">
      <dgm:prSet presAssocID="{E8317D56-93CD-F647-825D-6206995361EE}" presName="LevelTwoTextNode" presStyleLbl="node4" presStyleIdx="0" presStyleCnt="8" custScaleX="191515" custScaleY="337488" custLinFactNeighborY="-90622">
        <dgm:presLayoutVars>
          <dgm:chPref val="3"/>
        </dgm:presLayoutVars>
      </dgm:prSet>
      <dgm:spPr/>
      <dgm:t>
        <a:bodyPr/>
        <a:lstStyle/>
        <a:p>
          <a:endParaRPr lang="en-US"/>
        </a:p>
      </dgm:t>
    </dgm:pt>
    <dgm:pt modelId="{2D3A4733-F47A-784F-B821-0216EE41A521}" type="pres">
      <dgm:prSet presAssocID="{E8317D56-93CD-F647-825D-6206995361EE}" presName="level3hierChild" presStyleCnt="0"/>
      <dgm:spPr/>
      <dgm:t>
        <a:bodyPr/>
        <a:lstStyle/>
        <a:p>
          <a:endParaRPr lang="en-US"/>
        </a:p>
      </dgm:t>
    </dgm:pt>
    <dgm:pt modelId="{52A04976-E812-C14E-B3B7-EFD9C5686B34}" type="pres">
      <dgm:prSet presAssocID="{F11A58C9-AC5C-C145-A3A3-6BAB309E9EB9}" presName="conn2-1" presStyleLbl="parChTrans1D4" presStyleIdx="1" presStyleCnt="8"/>
      <dgm:spPr/>
      <dgm:t>
        <a:bodyPr/>
        <a:lstStyle/>
        <a:p>
          <a:endParaRPr lang="en-US"/>
        </a:p>
      </dgm:t>
    </dgm:pt>
    <dgm:pt modelId="{54751251-3DEB-1C4F-B621-5A5649478381}" type="pres">
      <dgm:prSet presAssocID="{F11A58C9-AC5C-C145-A3A3-6BAB309E9EB9}" presName="connTx" presStyleLbl="parChTrans1D4" presStyleIdx="1" presStyleCnt="8"/>
      <dgm:spPr/>
      <dgm:t>
        <a:bodyPr/>
        <a:lstStyle/>
        <a:p>
          <a:endParaRPr lang="en-US"/>
        </a:p>
      </dgm:t>
    </dgm:pt>
    <dgm:pt modelId="{605CEBD5-9A2A-E44A-B9F3-3EA5CF6CB348}" type="pres">
      <dgm:prSet presAssocID="{77C08FAA-49BB-9E4A-99EF-BD7838F70F28}" presName="root2" presStyleCnt="0"/>
      <dgm:spPr/>
      <dgm:t>
        <a:bodyPr/>
        <a:lstStyle/>
        <a:p>
          <a:endParaRPr lang="en-US"/>
        </a:p>
      </dgm:t>
    </dgm:pt>
    <dgm:pt modelId="{E2623A3D-57CE-FF4B-83D8-98FDD18AE53C}" type="pres">
      <dgm:prSet presAssocID="{77C08FAA-49BB-9E4A-99EF-BD7838F70F28}" presName="LevelTwoTextNode" presStyleLbl="node4" presStyleIdx="1" presStyleCnt="8" custScaleX="224686" custScaleY="281888" custLinFactY="-100122" custLinFactNeighborX="-6717" custLinFactNeighborY="-200000">
        <dgm:presLayoutVars>
          <dgm:chPref val="3"/>
        </dgm:presLayoutVars>
      </dgm:prSet>
      <dgm:spPr/>
      <dgm:t>
        <a:bodyPr/>
        <a:lstStyle/>
        <a:p>
          <a:endParaRPr lang="en-US"/>
        </a:p>
      </dgm:t>
    </dgm:pt>
    <dgm:pt modelId="{788C7227-56E9-A847-8784-4ED9FF8B97C7}" type="pres">
      <dgm:prSet presAssocID="{77C08FAA-49BB-9E4A-99EF-BD7838F70F28}" presName="level3hierChild" presStyleCnt="0"/>
      <dgm:spPr/>
      <dgm:t>
        <a:bodyPr/>
        <a:lstStyle/>
        <a:p>
          <a:endParaRPr lang="en-US"/>
        </a:p>
      </dgm:t>
    </dgm:pt>
    <dgm:pt modelId="{EC23EC98-7534-8646-BFCA-5996399D9D09}" type="pres">
      <dgm:prSet presAssocID="{B124420C-6583-9B4D-9C67-F2B3EE76CC6C}" presName="conn2-1" presStyleLbl="parChTrans1D4" presStyleIdx="2" presStyleCnt="8"/>
      <dgm:spPr/>
      <dgm:t>
        <a:bodyPr/>
        <a:lstStyle/>
        <a:p>
          <a:endParaRPr lang="en-US"/>
        </a:p>
      </dgm:t>
    </dgm:pt>
    <dgm:pt modelId="{DA8BE1F4-11E5-CF48-80CB-799E509CC4D9}" type="pres">
      <dgm:prSet presAssocID="{B124420C-6583-9B4D-9C67-F2B3EE76CC6C}" presName="connTx" presStyleLbl="parChTrans1D4" presStyleIdx="2" presStyleCnt="8"/>
      <dgm:spPr/>
      <dgm:t>
        <a:bodyPr/>
        <a:lstStyle/>
        <a:p>
          <a:endParaRPr lang="en-US"/>
        </a:p>
      </dgm:t>
    </dgm:pt>
    <dgm:pt modelId="{8D8E3755-8185-4843-A246-C0C9138927CA}" type="pres">
      <dgm:prSet presAssocID="{CC44001C-CC8F-D44A-9645-335DA2C75AC3}" presName="root2" presStyleCnt="0"/>
      <dgm:spPr/>
      <dgm:t>
        <a:bodyPr/>
        <a:lstStyle/>
        <a:p>
          <a:endParaRPr lang="en-US"/>
        </a:p>
      </dgm:t>
    </dgm:pt>
    <dgm:pt modelId="{EBD75FED-9429-454D-8DB2-FBF7D1912BFF}" type="pres">
      <dgm:prSet presAssocID="{CC44001C-CC8F-D44A-9645-335DA2C75AC3}" presName="LevelTwoTextNode" presStyleLbl="node4" presStyleIdx="2" presStyleCnt="8" custScaleX="271160" custScaleY="293444" custLinFactY="-100000" custLinFactNeighborX="-3359" custLinFactNeighborY="-192143">
        <dgm:presLayoutVars>
          <dgm:chPref val="3"/>
        </dgm:presLayoutVars>
      </dgm:prSet>
      <dgm:spPr/>
      <dgm:t>
        <a:bodyPr/>
        <a:lstStyle/>
        <a:p>
          <a:endParaRPr lang="en-US"/>
        </a:p>
      </dgm:t>
    </dgm:pt>
    <dgm:pt modelId="{EC8178A6-1F4F-D740-AD9F-CFFD3B5E8EA9}" type="pres">
      <dgm:prSet presAssocID="{CC44001C-CC8F-D44A-9645-335DA2C75AC3}" presName="level3hierChild" presStyleCnt="0"/>
      <dgm:spPr/>
      <dgm:t>
        <a:bodyPr/>
        <a:lstStyle/>
        <a:p>
          <a:endParaRPr lang="en-US"/>
        </a:p>
      </dgm:t>
    </dgm:pt>
    <dgm:pt modelId="{5FA42426-A026-1446-9232-07EC042CB741}" type="pres">
      <dgm:prSet presAssocID="{B0259896-1541-3346-B791-6FC6C3B831F7}" presName="conn2-1" presStyleLbl="parChTrans1D4" presStyleIdx="3" presStyleCnt="8"/>
      <dgm:spPr/>
      <dgm:t>
        <a:bodyPr/>
        <a:lstStyle/>
        <a:p>
          <a:endParaRPr lang="en-US"/>
        </a:p>
      </dgm:t>
    </dgm:pt>
    <dgm:pt modelId="{50833C42-089C-8E42-AC05-28679DBDD694}" type="pres">
      <dgm:prSet presAssocID="{B0259896-1541-3346-B791-6FC6C3B831F7}" presName="connTx" presStyleLbl="parChTrans1D4" presStyleIdx="3" presStyleCnt="8"/>
      <dgm:spPr/>
      <dgm:t>
        <a:bodyPr/>
        <a:lstStyle/>
        <a:p>
          <a:endParaRPr lang="en-US"/>
        </a:p>
      </dgm:t>
    </dgm:pt>
    <dgm:pt modelId="{841EB74E-3CAC-FE43-833F-1AC0B821C1A3}" type="pres">
      <dgm:prSet presAssocID="{BB86F19B-9455-F44A-9A52-5ED96C2CA5A9}" presName="root2" presStyleCnt="0"/>
      <dgm:spPr/>
      <dgm:t>
        <a:bodyPr/>
        <a:lstStyle/>
        <a:p>
          <a:endParaRPr lang="en-US"/>
        </a:p>
      </dgm:t>
    </dgm:pt>
    <dgm:pt modelId="{72209906-4862-0142-8362-D5B205344641}" type="pres">
      <dgm:prSet presAssocID="{BB86F19B-9455-F44A-9A52-5ED96C2CA5A9}" presName="LevelTwoTextNode" presStyleLbl="node4" presStyleIdx="3" presStyleCnt="8" custScaleX="267266" custScaleY="282874" custLinFactY="-100000" custLinFactNeighborX="-10076" custLinFactNeighborY="-198860">
        <dgm:presLayoutVars>
          <dgm:chPref val="3"/>
        </dgm:presLayoutVars>
      </dgm:prSet>
      <dgm:spPr/>
      <dgm:t>
        <a:bodyPr/>
        <a:lstStyle/>
        <a:p>
          <a:endParaRPr lang="en-US"/>
        </a:p>
      </dgm:t>
    </dgm:pt>
    <dgm:pt modelId="{8E08DA9A-360E-D443-8C0C-3E0A7EDEAB13}" type="pres">
      <dgm:prSet presAssocID="{BB86F19B-9455-F44A-9A52-5ED96C2CA5A9}" presName="level3hierChild" presStyleCnt="0"/>
      <dgm:spPr/>
      <dgm:t>
        <a:bodyPr/>
        <a:lstStyle/>
        <a:p>
          <a:endParaRPr lang="en-US"/>
        </a:p>
      </dgm:t>
    </dgm:pt>
    <dgm:pt modelId="{B9FC448A-2230-4D4C-AD94-860EF3DF84B1}" type="pres">
      <dgm:prSet presAssocID="{4EEB2013-7901-4B42-A7D1-1765957F1EA3}" presName="conn2-1" presStyleLbl="parChTrans1D4" presStyleIdx="4" presStyleCnt="8"/>
      <dgm:spPr/>
      <dgm:t>
        <a:bodyPr/>
        <a:lstStyle/>
        <a:p>
          <a:endParaRPr lang="en-US"/>
        </a:p>
      </dgm:t>
    </dgm:pt>
    <dgm:pt modelId="{B02AD292-ACFA-E14C-B51A-77F0C0C5D1E4}" type="pres">
      <dgm:prSet presAssocID="{4EEB2013-7901-4B42-A7D1-1765957F1EA3}" presName="connTx" presStyleLbl="parChTrans1D4" presStyleIdx="4" presStyleCnt="8"/>
      <dgm:spPr/>
      <dgm:t>
        <a:bodyPr/>
        <a:lstStyle/>
        <a:p>
          <a:endParaRPr lang="en-US"/>
        </a:p>
      </dgm:t>
    </dgm:pt>
    <dgm:pt modelId="{2310D60A-36B5-9642-AB8D-574321132D76}" type="pres">
      <dgm:prSet presAssocID="{25DBD67C-C475-EC42-B15B-DC89C93F7B7E}" presName="root2" presStyleCnt="0"/>
      <dgm:spPr/>
      <dgm:t>
        <a:bodyPr/>
        <a:lstStyle/>
        <a:p>
          <a:endParaRPr lang="en-US"/>
        </a:p>
      </dgm:t>
    </dgm:pt>
    <dgm:pt modelId="{F2620AFB-DE38-7B4A-8E12-F2FAEA316B4B}" type="pres">
      <dgm:prSet presAssocID="{25DBD67C-C475-EC42-B15B-DC89C93F7B7E}" presName="LevelTwoTextNode" presStyleLbl="node4" presStyleIdx="4" presStyleCnt="8" custScaleX="247061" custScaleY="271660" custLinFactY="-100000" custLinFactNeighborX="-15340" custLinFactNeighborY="-184933">
        <dgm:presLayoutVars>
          <dgm:chPref val="3"/>
        </dgm:presLayoutVars>
      </dgm:prSet>
      <dgm:spPr/>
      <dgm:t>
        <a:bodyPr/>
        <a:lstStyle/>
        <a:p>
          <a:endParaRPr lang="en-US"/>
        </a:p>
      </dgm:t>
    </dgm:pt>
    <dgm:pt modelId="{A88E4421-C656-6F43-8166-8B57821690FE}" type="pres">
      <dgm:prSet presAssocID="{25DBD67C-C475-EC42-B15B-DC89C93F7B7E}" presName="level3hierChild" presStyleCnt="0"/>
      <dgm:spPr/>
      <dgm:t>
        <a:bodyPr/>
        <a:lstStyle/>
        <a:p>
          <a:endParaRPr lang="en-US"/>
        </a:p>
      </dgm:t>
    </dgm:pt>
    <dgm:pt modelId="{5B365973-2BE6-C94C-9595-46353613C196}" type="pres">
      <dgm:prSet presAssocID="{2540DA53-44A6-054E-9F49-D23C188DD40F}" presName="conn2-1" presStyleLbl="parChTrans1D4" presStyleIdx="5" presStyleCnt="8"/>
      <dgm:spPr/>
      <dgm:t>
        <a:bodyPr/>
        <a:lstStyle/>
        <a:p>
          <a:endParaRPr lang="en-US"/>
        </a:p>
      </dgm:t>
    </dgm:pt>
    <dgm:pt modelId="{8D95D012-1CB8-A146-80FF-FF8932D0A7D9}" type="pres">
      <dgm:prSet presAssocID="{2540DA53-44A6-054E-9F49-D23C188DD40F}" presName="connTx" presStyleLbl="parChTrans1D4" presStyleIdx="5" presStyleCnt="8"/>
      <dgm:spPr/>
      <dgm:t>
        <a:bodyPr/>
        <a:lstStyle/>
        <a:p>
          <a:endParaRPr lang="en-US"/>
        </a:p>
      </dgm:t>
    </dgm:pt>
    <dgm:pt modelId="{24C8F2E2-5F54-6D48-8462-6892EC1E4190}" type="pres">
      <dgm:prSet presAssocID="{DB6E1333-1882-6A4E-AEF2-D5291A015319}" presName="root2" presStyleCnt="0"/>
      <dgm:spPr/>
      <dgm:t>
        <a:bodyPr/>
        <a:lstStyle/>
        <a:p>
          <a:endParaRPr lang="en-US"/>
        </a:p>
      </dgm:t>
    </dgm:pt>
    <dgm:pt modelId="{55B9D41E-2FD3-F149-A0FD-7CFE5B98ED2F}" type="pres">
      <dgm:prSet presAssocID="{DB6E1333-1882-6A4E-AEF2-D5291A015319}" presName="LevelTwoTextNode" presStyleLbl="node4" presStyleIdx="5" presStyleCnt="8" custScaleX="239003" custScaleY="310110" custLinFactY="68173" custLinFactNeighborX="-10323" custLinFactNeighborY="100000">
        <dgm:presLayoutVars>
          <dgm:chPref val="3"/>
        </dgm:presLayoutVars>
      </dgm:prSet>
      <dgm:spPr/>
      <dgm:t>
        <a:bodyPr/>
        <a:lstStyle/>
        <a:p>
          <a:endParaRPr lang="en-US"/>
        </a:p>
      </dgm:t>
    </dgm:pt>
    <dgm:pt modelId="{FE2094C5-D2F5-D04F-BFFA-45F092F02DD1}" type="pres">
      <dgm:prSet presAssocID="{DB6E1333-1882-6A4E-AEF2-D5291A015319}" presName="level3hierChild" presStyleCnt="0"/>
      <dgm:spPr/>
      <dgm:t>
        <a:bodyPr/>
        <a:lstStyle/>
        <a:p>
          <a:endParaRPr lang="en-US"/>
        </a:p>
      </dgm:t>
    </dgm:pt>
    <dgm:pt modelId="{3EF31DF8-42BD-B24A-9875-A90CD7FD967D}" type="pres">
      <dgm:prSet presAssocID="{E338E868-9D95-E044-AFC3-725832A92478}" presName="conn2-1" presStyleLbl="parChTrans1D4" presStyleIdx="6" presStyleCnt="8"/>
      <dgm:spPr/>
      <dgm:t>
        <a:bodyPr/>
        <a:lstStyle/>
        <a:p>
          <a:endParaRPr lang="en-US"/>
        </a:p>
      </dgm:t>
    </dgm:pt>
    <dgm:pt modelId="{397E40BA-197C-A24F-BDA5-AD1059393FEF}" type="pres">
      <dgm:prSet presAssocID="{E338E868-9D95-E044-AFC3-725832A92478}" presName="connTx" presStyleLbl="parChTrans1D4" presStyleIdx="6" presStyleCnt="8"/>
      <dgm:spPr/>
      <dgm:t>
        <a:bodyPr/>
        <a:lstStyle/>
        <a:p>
          <a:endParaRPr lang="en-US"/>
        </a:p>
      </dgm:t>
    </dgm:pt>
    <dgm:pt modelId="{8187F631-A29C-0F40-A3CB-863E30296A9C}" type="pres">
      <dgm:prSet presAssocID="{F1C06F47-B14C-3A49-93F7-07C75DD898AF}" presName="root2" presStyleCnt="0"/>
      <dgm:spPr/>
      <dgm:t>
        <a:bodyPr/>
        <a:lstStyle/>
        <a:p>
          <a:endParaRPr lang="en-US"/>
        </a:p>
      </dgm:t>
    </dgm:pt>
    <dgm:pt modelId="{4D01DA43-DCAD-B449-B886-B0547724D20A}" type="pres">
      <dgm:prSet presAssocID="{F1C06F47-B14C-3A49-93F7-07C75DD898AF}" presName="LevelTwoTextNode" presStyleLbl="node4" presStyleIdx="6" presStyleCnt="8" custScaleX="229886" custScaleY="313150" custLinFactY="71355" custLinFactNeighborX="-3359" custLinFactNeighborY="100000">
        <dgm:presLayoutVars>
          <dgm:chPref val="3"/>
        </dgm:presLayoutVars>
      </dgm:prSet>
      <dgm:spPr/>
      <dgm:t>
        <a:bodyPr/>
        <a:lstStyle/>
        <a:p>
          <a:endParaRPr lang="en-US"/>
        </a:p>
      </dgm:t>
    </dgm:pt>
    <dgm:pt modelId="{EA839E76-CED8-E641-AB90-5E76F601010A}" type="pres">
      <dgm:prSet presAssocID="{F1C06F47-B14C-3A49-93F7-07C75DD898AF}" presName="level3hierChild" presStyleCnt="0"/>
      <dgm:spPr/>
      <dgm:t>
        <a:bodyPr/>
        <a:lstStyle/>
        <a:p>
          <a:endParaRPr lang="en-US"/>
        </a:p>
      </dgm:t>
    </dgm:pt>
    <dgm:pt modelId="{7C96B28B-96B1-394B-8C2A-E0AEC3A10FF3}" type="pres">
      <dgm:prSet presAssocID="{5BFCC9ED-0846-7047-A9A6-F870EA92BD82}" presName="conn2-1" presStyleLbl="parChTrans1D4" presStyleIdx="7" presStyleCnt="8"/>
      <dgm:spPr/>
      <dgm:t>
        <a:bodyPr/>
        <a:lstStyle/>
        <a:p>
          <a:endParaRPr lang="en-US"/>
        </a:p>
      </dgm:t>
    </dgm:pt>
    <dgm:pt modelId="{82CA9BBF-3E91-5540-B17C-852792F5BB4D}" type="pres">
      <dgm:prSet presAssocID="{5BFCC9ED-0846-7047-A9A6-F870EA92BD82}" presName="connTx" presStyleLbl="parChTrans1D4" presStyleIdx="7" presStyleCnt="8"/>
      <dgm:spPr/>
      <dgm:t>
        <a:bodyPr/>
        <a:lstStyle/>
        <a:p>
          <a:endParaRPr lang="en-US"/>
        </a:p>
      </dgm:t>
    </dgm:pt>
    <dgm:pt modelId="{D46FCDD5-0BE3-1846-B051-0837C64728A7}" type="pres">
      <dgm:prSet presAssocID="{4BE482B0-0564-024C-B8BC-5C34F332AB59}" presName="root2" presStyleCnt="0"/>
      <dgm:spPr/>
      <dgm:t>
        <a:bodyPr/>
        <a:lstStyle/>
        <a:p>
          <a:endParaRPr lang="en-US"/>
        </a:p>
      </dgm:t>
    </dgm:pt>
    <dgm:pt modelId="{5B5E93E1-EB07-1D45-B07B-98778A55BE68}" type="pres">
      <dgm:prSet presAssocID="{4BE482B0-0564-024C-B8BC-5C34F332AB59}" presName="LevelTwoTextNode" presStyleLbl="node4" presStyleIdx="7" presStyleCnt="8" custScaleX="280692" custScaleY="313085" custLinFactY="78072" custLinFactNeighborY="100000">
        <dgm:presLayoutVars>
          <dgm:chPref val="3"/>
        </dgm:presLayoutVars>
      </dgm:prSet>
      <dgm:spPr/>
      <dgm:t>
        <a:bodyPr/>
        <a:lstStyle/>
        <a:p>
          <a:endParaRPr lang="en-US"/>
        </a:p>
      </dgm:t>
    </dgm:pt>
    <dgm:pt modelId="{13F82FD4-5482-804D-97FE-A8776A92E90A}" type="pres">
      <dgm:prSet presAssocID="{4BE482B0-0564-024C-B8BC-5C34F332AB59}" presName="level3hierChild" presStyleCnt="0"/>
      <dgm:spPr/>
      <dgm:t>
        <a:bodyPr/>
        <a:lstStyle/>
        <a:p>
          <a:endParaRPr lang="en-US"/>
        </a:p>
      </dgm:t>
    </dgm:pt>
    <dgm:pt modelId="{0242263A-4574-E54F-A20F-60FCB49BDB3E}" type="pres">
      <dgm:prSet presAssocID="{F80C4A9F-F312-1C43-A095-5AEA5558C499}" presName="conn2-1" presStyleLbl="parChTrans1D2" presStyleIdx="1" presStyleCnt="2"/>
      <dgm:spPr/>
      <dgm:t>
        <a:bodyPr/>
        <a:lstStyle/>
        <a:p>
          <a:endParaRPr lang="en-US"/>
        </a:p>
      </dgm:t>
    </dgm:pt>
    <dgm:pt modelId="{301E6F36-F65D-DA4B-B9D1-DAA63F949BD8}" type="pres">
      <dgm:prSet presAssocID="{F80C4A9F-F312-1C43-A095-5AEA5558C499}" presName="connTx" presStyleLbl="parChTrans1D2" presStyleIdx="1" presStyleCnt="2"/>
      <dgm:spPr/>
      <dgm:t>
        <a:bodyPr/>
        <a:lstStyle/>
        <a:p>
          <a:endParaRPr lang="en-US"/>
        </a:p>
      </dgm:t>
    </dgm:pt>
    <dgm:pt modelId="{783DE11C-CF42-3444-AD04-A4D0E6056521}" type="pres">
      <dgm:prSet presAssocID="{593777AC-733D-9942-BDC1-F15DE9AD0168}" presName="root2" presStyleCnt="0"/>
      <dgm:spPr/>
      <dgm:t>
        <a:bodyPr/>
        <a:lstStyle/>
        <a:p>
          <a:endParaRPr lang="en-US"/>
        </a:p>
      </dgm:t>
    </dgm:pt>
    <dgm:pt modelId="{9EF0E352-3357-C24B-839D-333ADA9756D9}" type="pres">
      <dgm:prSet presAssocID="{593777AC-733D-9942-BDC1-F15DE9AD0168}" presName="LevelTwoTextNode" presStyleLbl="node2" presStyleIdx="1" presStyleCnt="2" custScaleX="249988" custScaleY="296792" custLinFactNeighborY="77312">
        <dgm:presLayoutVars>
          <dgm:chPref val="3"/>
        </dgm:presLayoutVars>
      </dgm:prSet>
      <dgm:spPr/>
      <dgm:t>
        <a:bodyPr/>
        <a:lstStyle/>
        <a:p>
          <a:endParaRPr lang="en-US"/>
        </a:p>
      </dgm:t>
    </dgm:pt>
    <dgm:pt modelId="{4D4B099D-13DE-5F49-8050-73BEE11B3C46}" type="pres">
      <dgm:prSet presAssocID="{593777AC-733D-9942-BDC1-F15DE9AD0168}" presName="level3hierChild" presStyleCnt="0"/>
      <dgm:spPr/>
      <dgm:t>
        <a:bodyPr/>
        <a:lstStyle/>
        <a:p>
          <a:endParaRPr lang="en-US"/>
        </a:p>
      </dgm:t>
    </dgm:pt>
  </dgm:ptLst>
  <dgm:cxnLst>
    <dgm:cxn modelId="{C6EC5EBC-ACCC-2048-ADBB-443F719925A6}" srcId="{A252D5FD-FCF0-E241-B915-0B33B77FC10C}" destId="{593777AC-733D-9942-BDC1-F15DE9AD0168}" srcOrd="1" destOrd="0" parTransId="{F80C4A9F-F312-1C43-A095-5AEA5558C499}" sibTransId="{E58CCD7E-6A47-A54B-9078-16ED012015F7}"/>
    <dgm:cxn modelId="{E618A605-0FC5-BC48-BB43-02F49EBCCF4B}" type="presOf" srcId="{B0259896-1541-3346-B791-6FC6C3B831F7}" destId="{50833C42-089C-8E42-AC05-28679DBDD694}" srcOrd="1" destOrd="0" presId="urn:microsoft.com/office/officeart/2005/8/layout/hierarchy2"/>
    <dgm:cxn modelId="{60E629FE-E26C-D646-949F-18D114A0F9F0}" srcId="{DB6E1333-1882-6A4E-AEF2-D5291A015319}" destId="{F1C06F47-B14C-3A49-93F7-07C75DD898AF}" srcOrd="0" destOrd="0" parTransId="{E338E868-9D95-E044-AFC3-725832A92478}" sibTransId="{D71E495C-F274-5840-8233-1ADB7049AD42}"/>
    <dgm:cxn modelId="{C57E7A2C-63F8-B44F-BE3C-37DC5C59B580}" type="presOf" srcId="{DB6E1333-1882-6A4E-AEF2-D5291A015319}" destId="{55B9D41E-2FD3-F149-A0FD-7CFE5B98ED2F}" srcOrd="0" destOrd="0" presId="urn:microsoft.com/office/officeart/2005/8/layout/hierarchy2"/>
    <dgm:cxn modelId="{8816C81A-723C-E14C-ACB2-9161DF593E80}" type="presOf" srcId="{5BFCC9ED-0846-7047-A9A6-F870EA92BD82}" destId="{82CA9BBF-3E91-5540-B17C-852792F5BB4D}" srcOrd="1" destOrd="0" presId="urn:microsoft.com/office/officeart/2005/8/layout/hierarchy2"/>
    <dgm:cxn modelId="{D8B5FB21-377B-F645-A13D-4ADFFA1F5D70}" type="presOf" srcId="{2540DA53-44A6-054E-9F49-D23C188DD40F}" destId="{5B365973-2BE6-C94C-9595-46353613C196}" srcOrd="0" destOrd="0" presId="urn:microsoft.com/office/officeart/2005/8/layout/hierarchy2"/>
    <dgm:cxn modelId="{1BF08B30-F657-1344-B25F-3A31015E092B}" type="presOf" srcId="{4EB1C3E3-7801-834E-AA6F-28C133F6C536}" destId="{CF39A238-51FB-CF48-ADF5-2C3A90DC66E2}" srcOrd="0" destOrd="0" presId="urn:microsoft.com/office/officeart/2005/8/layout/hierarchy2"/>
    <dgm:cxn modelId="{07277964-E53D-4041-8B23-57E56BAAEA0F}" srcId="{E8317D56-93CD-F647-825D-6206995361EE}" destId="{77C08FAA-49BB-9E4A-99EF-BD7838F70F28}" srcOrd="0" destOrd="0" parTransId="{F11A58C9-AC5C-C145-A3A3-6BAB309E9EB9}" sibTransId="{B11A0BE2-C03A-B748-8074-0C2113A7F899}"/>
    <dgm:cxn modelId="{53C6245A-7E1A-884E-9560-3A28E186CE32}" type="presOf" srcId="{5BFCC9ED-0846-7047-A9A6-F870EA92BD82}" destId="{7C96B28B-96B1-394B-8C2A-E0AEC3A10FF3}" srcOrd="0" destOrd="0" presId="urn:microsoft.com/office/officeart/2005/8/layout/hierarchy2"/>
    <dgm:cxn modelId="{1F8DE8AD-DA31-5C45-A9CC-24097EB65F89}" type="presOf" srcId="{F11A58C9-AC5C-C145-A3A3-6BAB309E9EB9}" destId="{54751251-3DEB-1C4F-B621-5A5649478381}" srcOrd="1" destOrd="0" presId="urn:microsoft.com/office/officeart/2005/8/layout/hierarchy2"/>
    <dgm:cxn modelId="{F702E4E9-691E-3043-B535-4F199175F241}" type="presOf" srcId="{F11A58C9-AC5C-C145-A3A3-6BAB309E9EB9}" destId="{52A04976-E812-C14E-B3B7-EFD9C5686B34}" srcOrd="0" destOrd="0" presId="urn:microsoft.com/office/officeart/2005/8/layout/hierarchy2"/>
    <dgm:cxn modelId="{0C01F2C7-5D88-9944-8B97-966580183B00}" srcId="{77C08FAA-49BB-9E4A-99EF-BD7838F70F28}" destId="{CC44001C-CC8F-D44A-9645-335DA2C75AC3}" srcOrd="0" destOrd="0" parTransId="{B124420C-6583-9B4D-9C67-F2B3EE76CC6C}" sibTransId="{D64724AD-CC86-084E-890A-D1B163A12531}"/>
    <dgm:cxn modelId="{90611491-1476-BB4C-99AD-CF5EDD11B25E}" srcId="{CB86E1B7-BDB7-5B4E-A5B2-FA167E16F11B}" destId="{E8317D56-93CD-F647-825D-6206995361EE}" srcOrd="0" destOrd="0" parTransId="{43A08F95-EC36-4842-88D9-3A9F661FC2DE}" sibTransId="{E44B264D-5903-2742-AA46-F56DD94D116F}"/>
    <dgm:cxn modelId="{4696F6B2-CC07-4A4A-838E-4141065CF4C4}" type="presOf" srcId="{5CD2A247-060B-BC40-B6FE-82C65593C47E}" destId="{892DF830-04FA-1C4C-BFE6-FB24FA541A56}" srcOrd="0" destOrd="0" presId="urn:microsoft.com/office/officeart/2005/8/layout/hierarchy2"/>
    <dgm:cxn modelId="{3DC4EC24-645A-8E45-AABB-0582399803A5}" type="presOf" srcId="{593777AC-733D-9942-BDC1-F15DE9AD0168}" destId="{9EF0E352-3357-C24B-839D-333ADA9756D9}" srcOrd="0" destOrd="0" presId="urn:microsoft.com/office/officeart/2005/8/layout/hierarchy2"/>
    <dgm:cxn modelId="{FA1C38D3-D713-0D4A-85A8-5BC9DA5F28E1}" type="presOf" srcId="{E338E868-9D95-E044-AFC3-725832A92478}" destId="{3EF31DF8-42BD-B24A-9875-A90CD7FD967D}" srcOrd="0" destOrd="0" presId="urn:microsoft.com/office/officeart/2005/8/layout/hierarchy2"/>
    <dgm:cxn modelId="{C6EBF328-18E1-6149-8734-ABD1321D81E7}" type="presOf" srcId="{BB86F19B-9455-F44A-9A52-5ED96C2CA5A9}" destId="{72209906-4862-0142-8362-D5B205344641}" srcOrd="0" destOrd="0" presId="urn:microsoft.com/office/officeart/2005/8/layout/hierarchy2"/>
    <dgm:cxn modelId="{27559986-D931-F54F-8199-AAEF65AFBC76}" type="presOf" srcId="{B124420C-6583-9B4D-9C67-F2B3EE76CC6C}" destId="{EC23EC98-7534-8646-BFCA-5996399D9D09}" srcOrd="0" destOrd="0" presId="urn:microsoft.com/office/officeart/2005/8/layout/hierarchy2"/>
    <dgm:cxn modelId="{28917EAE-4224-2B4C-98C2-160FD3A977F8}" type="presOf" srcId="{CB86E1B7-BDB7-5B4E-A5B2-FA167E16F11B}" destId="{EDA725F7-03EA-104A-9D2D-8C2075BDD153}" srcOrd="0" destOrd="0" presId="urn:microsoft.com/office/officeart/2005/8/layout/hierarchy2"/>
    <dgm:cxn modelId="{29B2AAF1-C5EA-2540-A697-07362ADE7D9E}" type="presOf" srcId="{F80C4A9F-F312-1C43-A095-5AEA5558C499}" destId="{301E6F36-F65D-DA4B-B9D1-DAA63F949BD8}" srcOrd="1" destOrd="0" presId="urn:microsoft.com/office/officeart/2005/8/layout/hierarchy2"/>
    <dgm:cxn modelId="{6A4A7A8B-39CD-E748-8CAF-5B0C396B0AC4}" srcId="{8179872C-94DF-454B-962A-7F1F394833A0}" destId="{CB86E1B7-BDB7-5B4E-A5B2-FA167E16F11B}" srcOrd="0" destOrd="0" parTransId="{5CD2A247-060B-BC40-B6FE-82C65593C47E}" sibTransId="{176D1959-FEC5-274B-BFB3-8E3644222868}"/>
    <dgm:cxn modelId="{394B6F12-502B-BB4D-87E3-78FB1A9E1357}" type="presOf" srcId="{4EB1C3E3-7801-834E-AA6F-28C133F6C536}" destId="{689629F8-3BE9-BB45-8EBF-51BC926C0D71}" srcOrd="1" destOrd="0" presId="urn:microsoft.com/office/officeart/2005/8/layout/hierarchy2"/>
    <dgm:cxn modelId="{CAC5F799-2579-4B4E-A964-13C17B31CB94}" type="presOf" srcId="{2540DA53-44A6-054E-9F49-D23C188DD40F}" destId="{8D95D012-1CB8-A146-80FF-FF8932D0A7D9}" srcOrd="1" destOrd="0" presId="urn:microsoft.com/office/officeart/2005/8/layout/hierarchy2"/>
    <dgm:cxn modelId="{F0377B46-349F-DD4A-871C-11584551A414}" srcId="{BB86F19B-9455-F44A-9A52-5ED96C2CA5A9}" destId="{25DBD67C-C475-EC42-B15B-DC89C93F7B7E}" srcOrd="0" destOrd="0" parTransId="{4EEB2013-7901-4B42-A7D1-1765957F1EA3}" sibTransId="{DB40176A-79E9-4A49-A4A5-31D3D188DF07}"/>
    <dgm:cxn modelId="{6BBEE6C7-676B-694C-8809-45220F051DAF}" type="presOf" srcId="{F1C06F47-B14C-3A49-93F7-07C75DD898AF}" destId="{4D01DA43-DCAD-B449-B886-B0547724D20A}" srcOrd="0" destOrd="0" presId="urn:microsoft.com/office/officeart/2005/8/layout/hierarchy2"/>
    <dgm:cxn modelId="{BA41B919-DF2C-0F4F-906D-9B0E8F354A4C}" srcId="{E8317D56-93CD-F647-825D-6206995361EE}" destId="{DB6E1333-1882-6A4E-AEF2-D5291A015319}" srcOrd="1" destOrd="0" parTransId="{2540DA53-44A6-054E-9F49-D23C188DD40F}" sibTransId="{ECBB7D9A-64E3-9E48-942E-A74F55166FA0}"/>
    <dgm:cxn modelId="{35062FAF-D23F-7E41-B1B6-540345D16F09}" srcId="{F1C06F47-B14C-3A49-93F7-07C75DD898AF}" destId="{4BE482B0-0564-024C-B8BC-5C34F332AB59}" srcOrd="0" destOrd="0" parTransId="{5BFCC9ED-0846-7047-A9A6-F870EA92BD82}" sibTransId="{BDFDF212-8F44-8648-9E30-6F68886DED95}"/>
    <dgm:cxn modelId="{B1DE5326-DD46-2445-A3BC-08B735576DE4}" type="presOf" srcId="{43A08F95-EC36-4842-88D9-3A9F661FC2DE}" destId="{D4191D8F-586D-6844-AC67-73339097395B}" srcOrd="1" destOrd="0" presId="urn:microsoft.com/office/officeart/2005/8/layout/hierarchy2"/>
    <dgm:cxn modelId="{3386DEAE-6C1B-6B4A-ABB6-17D5F121B96B}" type="presOf" srcId="{CC44001C-CC8F-D44A-9645-335DA2C75AC3}" destId="{EBD75FED-9429-454D-8DB2-FBF7D1912BFF}" srcOrd="0" destOrd="0" presId="urn:microsoft.com/office/officeart/2005/8/layout/hierarchy2"/>
    <dgm:cxn modelId="{B3C05B94-B38A-5344-83B5-0A14377B0C74}" type="presOf" srcId="{F80C4A9F-F312-1C43-A095-5AEA5558C499}" destId="{0242263A-4574-E54F-A20F-60FCB49BDB3E}" srcOrd="0" destOrd="0" presId="urn:microsoft.com/office/officeart/2005/8/layout/hierarchy2"/>
    <dgm:cxn modelId="{EAC5184D-3A00-CC46-8202-7C09FF5305DE}" type="presOf" srcId="{25DBD67C-C475-EC42-B15B-DC89C93F7B7E}" destId="{F2620AFB-DE38-7B4A-8E12-F2FAEA316B4B}" srcOrd="0" destOrd="0" presId="urn:microsoft.com/office/officeart/2005/8/layout/hierarchy2"/>
    <dgm:cxn modelId="{1236F543-442E-294C-B4BA-8B3915FF9472}" type="presOf" srcId="{4EEB2013-7901-4B42-A7D1-1765957F1EA3}" destId="{B02AD292-ACFA-E14C-B51A-77F0C0C5D1E4}" srcOrd="1" destOrd="0" presId="urn:microsoft.com/office/officeart/2005/8/layout/hierarchy2"/>
    <dgm:cxn modelId="{3EC6EC5B-43CB-004A-8953-D86D47B5F2A8}" type="presOf" srcId="{8179872C-94DF-454B-962A-7F1F394833A0}" destId="{49AD6DDC-B4C2-944E-ADB7-0A4E5B6F4A03}" srcOrd="0" destOrd="0" presId="urn:microsoft.com/office/officeart/2005/8/layout/hierarchy2"/>
    <dgm:cxn modelId="{8D63763B-33B7-3F4E-B3A3-4A66D04A8082}" type="presOf" srcId="{43A08F95-EC36-4842-88D9-3A9F661FC2DE}" destId="{6FA4058B-372D-3041-8EC3-B406583F99C4}" srcOrd="0" destOrd="0" presId="urn:microsoft.com/office/officeart/2005/8/layout/hierarchy2"/>
    <dgm:cxn modelId="{8AC7D387-912E-4141-AE48-23DEAEFBE834}" srcId="{A252D5FD-FCF0-E241-B915-0B33B77FC10C}" destId="{8179872C-94DF-454B-962A-7F1F394833A0}" srcOrd="0" destOrd="0" parTransId="{4EB1C3E3-7801-834E-AA6F-28C133F6C536}" sibTransId="{147A353C-0E81-5040-81F6-84E5BFE16E57}"/>
    <dgm:cxn modelId="{AFACF4CC-A076-DF47-B0D2-7171F6CEE27A}" type="presOf" srcId="{A252D5FD-FCF0-E241-B915-0B33B77FC10C}" destId="{E08C7919-EA4A-B14A-A439-7DAB26FC9A84}" srcOrd="0" destOrd="0" presId="urn:microsoft.com/office/officeart/2005/8/layout/hierarchy2"/>
    <dgm:cxn modelId="{8B385236-7804-0A43-A9FC-49A901B36BAC}" type="presOf" srcId="{4BE482B0-0564-024C-B8BC-5C34F332AB59}" destId="{5B5E93E1-EB07-1D45-B07B-98778A55BE68}" srcOrd="0" destOrd="0" presId="urn:microsoft.com/office/officeart/2005/8/layout/hierarchy2"/>
    <dgm:cxn modelId="{14AE93E6-B1DD-6D4E-A07F-5059F7CC8FA3}" type="presOf" srcId="{4EEB2013-7901-4B42-A7D1-1765957F1EA3}" destId="{B9FC448A-2230-4D4C-AD94-860EF3DF84B1}" srcOrd="0" destOrd="0" presId="urn:microsoft.com/office/officeart/2005/8/layout/hierarchy2"/>
    <dgm:cxn modelId="{45351276-96C2-B043-912B-13D4050BC001}" type="presOf" srcId="{77C08FAA-49BB-9E4A-99EF-BD7838F70F28}" destId="{E2623A3D-57CE-FF4B-83D8-98FDD18AE53C}" srcOrd="0" destOrd="0" presId="urn:microsoft.com/office/officeart/2005/8/layout/hierarchy2"/>
    <dgm:cxn modelId="{71B1DCAE-EA26-3A4E-A44A-525F6DFBFE6D}" type="presOf" srcId="{E8317D56-93CD-F647-825D-6206995361EE}" destId="{025BB12B-FEA4-3A45-AE86-1786B425E9AA}" srcOrd="0" destOrd="0" presId="urn:microsoft.com/office/officeart/2005/8/layout/hierarchy2"/>
    <dgm:cxn modelId="{390E0CBA-D04A-3645-AF7B-174B85D2942F}" srcId="{CC44001C-CC8F-D44A-9645-335DA2C75AC3}" destId="{BB86F19B-9455-F44A-9A52-5ED96C2CA5A9}" srcOrd="0" destOrd="0" parTransId="{B0259896-1541-3346-B791-6FC6C3B831F7}" sibTransId="{B86E20E3-08BA-2B45-84E5-0989774C69A2}"/>
    <dgm:cxn modelId="{0681CEE9-C8D3-5945-B871-7D15E24CA6D9}" type="presOf" srcId="{5CD2A247-060B-BC40-B6FE-82C65593C47E}" destId="{20904131-D840-9748-93D1-D5DFC1112DFA}" srcOrd="1" destOrd="0" presId="urn:microsoft.com/office/officeart/2005/8/layout/hierarchy2"/>
    <dgm:cxn modelId="{41A9EAC8-8796-7C4E-B2F7-C518DC014531}" srcId="{78011A18-2D51-F648-9257-B164FB091F56}" destId="{A252D5FD-FCF0-E241-B915-0B33B77FC10C}" srcOrd="0" destOrd="0" parTransId="{AFF83BFB-1A59-2749-A404-5995AEBD394E}" sibTransId="{5A55D8DC-8EFF-B54C-AA75-55F6F678F59F}"/>
    <dgm:cxn modelId="{96910E47-290E-C148-AB72-03B13D21181E}" type="presOf" srcId="{E338E868-9D95-E044-AFC3-725832A92478}" destId="{397E40BA-197C-A24F-BDA5-AD1059393FEF}" srcOrd="1" destOrd="0" presId="urn:microsoft.com/office/officeart/2005/8/layout/hierarchy2"/>
    <dgm:cxn modelId="{C714862C-C23D-644B-AD1F-CD76A195FE76}" type="presOf" srcId="{B0259896-1541-3346-B791-6FC6C3B831F7}" destId="{5FA42426-A026-1446-9232-07EC042CB741}" srcOrd="0" destOrd="0" presId="urn:microsoft.com/office/officeart/2005/8/layout/hierarchy2"/>
    <dgm:cxn modelId="{A8ED4137-B30A-5F4B-B5BF-89ECCDAA34B7}" type="presOf" srcId="{B124420C-6583-9B4D-9C67-F2B3EE76CC6C}" destId="{DA8BE1F4-11E5-CF48-80CB-799E509CC4D9}" srcOrd="1" destOrd="0" presId="urn:microsoft.com/office/officeart/2005/8/layout/hierarchy2"/>
    <dgm:cxn modelId="{A6455D74-F1C6-8042-8C19-BB1220E90E22}" type="presOf" srcId="{78011A18-2D51-F648-9257-B164FB091F56}" destId="{8A015656-9834-E34D-9628-0FF9B533AD1E}" srcOrd="0" destOrd="0" presId="urn:microsoft.com/office/officeart/2005/8/layout/hierarchy2"/>
    <dgm:cxn modelId="{97EED328-5CF6-A14B-B2B5-DF21910DEA10}" type="presParOf" srcId="{8A015656-9834-E34D-9628-0FF9B533AD1E}" destId="{46BC5D7C-20AE-3945-85C7-6A1A82F40713}" srcOrd="0" destOrd="0" presId="urn:microsoft.com/office/officeart/2005/8/layout/hierarchy2"/>
    <dgm:cxn modelId="{C61AEECE-CBA2-4842-97AE-52B4F0D058C2}" type="presParOf" srcId="{46BC5D7C-20AE-3945-85C7-6A1A82F40713}" destId="{E08C7919-EA4A-B14A-A439-7DAB26FC9A84}" srcOrd="0" destOrd="0" presId="urn:microsoft.com/office/officeart/2005/8/layout/hierarchy2"/>
    <dgm:cxn modelId="{4A8D788A-B8E1-CC42-B8DE-09AAE3262D25}" type="presParOf" srcId="{46BC5D7C-20AE-3945-85C7-6A1A82F40713}" destId="{8C78E46C-9FCC-AF41-9657-934E933BE1C5}" srcOrd="1" destOrd="0" presId="urn:microsoft.com/office/officeart/2005/8/layout/hierarchy2"/>
    <dgm:cxn modelId="{81B1DCA0-EA84-124D-A8CF-4520474BA7FB}" type="presParOf" srcId="{8C78E46C-9FCC-AF41-9657-934E933BE1C5}" destId="{CF39A238-51FB-CF48-ADF5-2C3A90DC66E2}" srcOrd="0" destOrd="0" presId="urn:microsoft.com/office/officeart/2005/8/layout/hierarchy2"/>
    <dgm:cxn modelId="{21019ECB-E081-FD4D-9CBA-224E9C7A5071}" type="presParOf" srcId="{CF39A238-51FB-CF48-ADF5-2C3A90DC66E2}" destId="{689629F8-3BE9-BB45-8EBF-51BC926C0D71}" srcOrd="0" destOrd="0" presId="urn:microsoft.com/office/officeart/2005/8/layout/hierarchy2"/>
    <dgm:cxn modelId="{3C968E61-C3DC-E54A-AA49-34385CF523F2}" type="presParOf" srcId="{8C78E46C-9FCC-AF41-9657-934E933BE1C5}" destId="{ECC9664F-D5C9-2542-B63B-F9B0F26C428D}" srcOrd="1" destOrd="0" presId="urn:microsoft.com/office/officeart/2005/8/layout/hierarchy2"/>
    <dgm:cxn modelId="{5902ABD5-7E49-734B-9B09-6A03AD0792BE}" type="presParOf" srcId="{ECC9664F-D5C9-2542-B63B-F9B0F26C428D}" destId="{49AD6DDC-B4C2-944E-ADB7-0A4E5B6F4A03}" srcOrd="0" destOrd="0" presId="urn:microsoft.com/office/officeart/2005/8/layout/hierarchy2"/>
    <dgm:cxn modelId="{0757C268-3AF5-2842-9D37-54A817161281}" type="presParOf" srcId="{ECC9664F-D5C9-2542-B63B-F9B0F26C428D}" destId="{090EAF7F-9B5A-8C49-BF68-7151FD27679F}" srcOrd="1" destOrd="0" presId="urn:microsoft.com/office/officeart/2005/8/layout/hierarchy2"/>
    <dgm:cxn modelId="{8CDD34A7-0767-1A4C-9C20-A3CCF26ABBC3}" type="presParOf" srcId="{090EAF7F-9B5A-8C49-BF68-7151FD27679F}" destId="{892DF830-04FA-1C4C-BFE6-FB24FA541A56}" srcOrd="0" destOrd="0" presId="urn:microsoft.com/office/officeart/2005/8/layout/hierarchy2"/>
    <dgm:cxn modelId="{CB97C93B-0164-724D-97B0-AC435295A190}" type="presParOf" srcId="{892DF830-04FA-1C4C-BFE6-FB24FA541A56}" destId="{20904131-D840-9748-93D1-D5DFC1112DFA}" srcOrd="0" destOrd="0" presId="urn:microsoft.com/office/officeart/2005/8/layout/hierarchy2"/>
    <dgm:cxn modelId="{1A1767D5-7443-1B44-8CEE-E140E35D4159}" type="presParOf" srcId="{090EAF7F-9B5A-8C49-BF68-7151FD27679F}" destId="{85AE20EA-B2B7-8E47-9CDF-695CBB24055E}" srcOrd="1" destOrd="0" presId="urn:microsoft.com/office/officeart/2005/8/layout/hierarchy2"/>
    <dgm:cxn modelId="{EFD87EF0-06C9-B542-A920-128EE6AFD3B1}" type="presParOf" srcId="{85AE20EA-B2B7-8E47-9CDF-695CBB24055E}" destId="{EDA725F7-03EA-104A-9D2D-8C2075BDD153}" srcOrd="0" destOrd="0" presId="urn:microsoft.com/office/officeart/2005/8/layout/hierarchy2"/>
    <dgm:cxn modelId="{66BC5CB6-C19B-9644-84FC-FB2CC686B888}" type="presParOf" srcId="{85AE20EA-B2B7-8E47-9CDF-695CBB24055E}" destId="{E4C626D0-EF7F-9D4F-B531-0D1525022B85}" srcOrd="1" destOrd="0" presId="urn:microsoft.com/office/officeart/2005/8/layout/hierarchy2"/>
    <dgm:cxn modelId="{F92413FA-8846-3E43-B0E6-95E69BB22451}" type="presParOf" srcId="{E4C626D0-EF7F-9D4F-B531-0D1525022B85}" destId="{6FA4058B-372D-3041-8EC3-B406583F99C4}" srcOrd="0" destOrd="0" presId="urn:microsoft.com/office/officeart/2005/8/layout/hierarchy2"/>
    <dgm:cxn modelId="{623BE81E-ED3D-CD48-B924-5882F06EE066}" type="presParOf" srcId="{6FA4058B-372D-3041-8EC3-B406583F99C4}" destId="{D4191D8F-586D-6844-AC67-73339097395B}" srcOrd="0" destOrd="0" presId="urn:microsoft.com/office/officeart/2005/8/layout/hierarchy2"/>
    <dgm:cxn modelId="{4FCCAD3A-E024-CA4F-BEBA-257347930056}" type="presParOf" srcId="{E4C626D0-EF7F-9D4F-B531-0D1525022B85}" destId="{F862D0AC-19FE-9947-B19E-C930A83310C4}" srcOrd="1" destOrd="0" presId="urn:microsoft.com/office/officeart/2005/8/layout/hierarchy2"/>
    <dgm:cxn modelId="{7FD9D6EE-BB66-C94D-84A7-FFF8E7C0717E}" type="presParOf" srcId="{F862D0AC-19FE-9947-B19E-C930A83310C4}" destId="{025BB12B-FEA4-3A45-AE86-1786B425E9AA}" srcOrd="0" destOrd="0" presId="urn:microsoft.com/office/officeart/2005/8/layout/hierarchy2"/>
    <dgm:cxn modelId="{67921B08-3ED6-5941-98E4-7ABA15018A59}" type="presParOf" srcId="{F862D0AC-19FE-9947-B19E-C930A83310C4}" destId="{2D3A4733-F47A-784F-B821-0216EE41A521}" srcOrd="1" destOrd="0" presId="urn:microsoft.com/office/officeart/2005/8/layout/hierarchy2"/>
    <dgm:cxn modelId="{47E29FF5-5F9E-CE4A-A416-EC3D76DD496E}" type="presParOf" srcId="{2D3A4733-F47A-784F-B821-0216EE41A521}" destId="{52A04976-E812-C14E-B3B7-EFD9C5686B34}" srcOrd="0" destOrd="0" presId="urn:microsoft.com/office/officeart/2005/8/layout/hierarchy2"/>
    <dgm:cxn modelId="{033AC2B7-5390-8845-B557-27284E5292CF}" type="presParOf" srcId="{52A04976-E812-C14E-B3B7-EFD9C5686B34}" destId="{54751251-3DEB-1C4F-B621-5A5649478381}" srcOrd="0" destOrd="0" presId="urn:microsoft.com/office/officeart/2005/8/layout/hierarchy2"/>
    <dgm:cxn modelId="{807C20FB-B57E-394A-9090-EAC7834E290E}" type="presParOf" srcId="{2D3A4733-F47A-784F-B821-0216EE41A521}" destId="{605CEBD5-9A2A-E44A-B9F3-3EA5CF6CB348}" srcOrd="1" destOrd="0" presId="urn:microsoft.com/office/officeart/2005/8/layout/hierarchy2"/>
    <dgm:cxn modelId="{C10C58E6-26D3-7C4C-A9C2-62201CB6985B}" type="presParOf" srcId="{605CEBD5-9A2A-E44A-B9F3-3EA5CF6CB348}" destId="{E2623A3D-57CE-FF4B-83D8-98FDD18AE53C}" srcOrd="0" destOrd="0" presId="urn:microsoft.com/office/officeart/2005/8/layout/hierarchy2"/>
    <dgm:cxn modelId="{BE84017D-89CE-E645-9873-4B6CFC3A85A4}" type="presParOf" srcId="{605CEBD5-9A2A-E44A-B9F3-3EA5CF6CB348}" destId="{788C7227-56E9-A847-8784-4ED9FF8B97C7}" srcOrd="1" destOrd="0" presId="urn:microsoft.com/office/officeart/2005/8/layout/hierarchy2"/>
    <dgm:cxn modelId="{25983D9E-7461-9645-BB90-6CF82EF96F9B}" type="presParOf" srcId="{788C7227-56E9-A847-8784-4ED9FF8B97C7}" destId="{EC23EC98-7534-8646-BFCA-5996399D9D09}" srcOrd="0" destOrd="0" presId="urn:microsoft.com/office/officeart/2005/8/layout/hierarchy2"/>
    <dgm:cxn modelId="{89BA3DD4-9E1C-3E46-9B37-F3C4025BC8DA}" type="presParOf" srcId="{EC23EC98-7534-8646-BFCA-5996399D9D09}" destId="{DA8BE1F4-11E5-CF48-80CB-799E509CC4D9}" srcOrd="0" destOrd="0" presId="urn:microsoft.com/office/officeart/2005/8/layout/hierarchy2"/>
    <dgm:cxn modelId="{1274E6B9-A96B-BF4D-A808-E0582F02CD7B}" type="presParOf" srcId="{788C7227-56E9-A847-8784-4ED9FF8B97C7}" destId="{8D8E3755-8185-4843-A246-C0C9138927CA}" srcOrd="1" destOrd="0" presId="urn:microsoft.com/office/officeart/2005/8/layout/hierarchy2"/>
    <dgm:cxn modelId="{FC82BCB6-A90F-C347-BA20-B84FB3971C9B}" type="presParOf" srcId="{8D8E3755-8185-4843-A246-C0C9138927CA}" destId="{EBD75FED-9429-454D-8DB2-FBF7D1912BFF}" srcOrd="0" destOrd="0" presId="urn:microsoft.com/office/officeart/2005/8/layout/hierarchy2"/>
    <dgm:cxn modelId="{F24EBC82-D92B-8C4E-AA95-53509836DEAB}" type="presParOf" srcId="{8D8E3755-8185-4843-A246-C0C9138927CA}" destId="{EC8178A6-1F4F-D740-AD9F-CFFD3B5E8EA9}" srcOrd="1" destOrd="0" presId="urn:microsoft.com/office/officeart/2005/8/layout/hierarchy2"/>
    <dgm:cxn modelId="{CBFDDCF5-6C27-CC4C-AE38-4908EF6E7565}" type="presParOf" srcId="{EC8178A6-1F4F-D740-AD9F-CFFD3B5E8EA9}" destId="{5FA42426-A026-1446-9232-07EC042CB741}" srcOrd="0" destOrd="0" presId="urn:microsoft.com/office/officeart/2005/8/layout/hierarchy2"/>
    <dgm:cxn modelId="{275719E0-8773-1F44-8A01-06FF482A774A}" type="presParOf" srcId="{5FA42426-A026-1446-9232-07EC042CB741}" destId="{50833C42-089C-8E42-AC05-28679DBDD694}" srcOrd="0" destOrd="0" presId="urn:microsoft.com/office/officeart/2005/8/layout/hierarchy2"/>
    <dgm:cxn modelId="{D0720779-EB4D-FC45-BE43-1CCD6E74F7CF}" type="presParOf" srcId="{EC8178A6-1F4F-D740-AD9F-CFFD3B5E8EA9}" destId="{841EB74E-3CAC-FE43-833F-1AC0B821C1A3}" srcOrd="1" destOrd="0" presId="urn:microsoft.com/office/officeart/2005/8/layout/hierarchy2"/>
    <dgm:cxn modelId="{0DC67683-64BE-8943-AB48-270C64D3BC24}" type="presParOf" srcId="{841EB74E-3CAC-FE43-833F-1AC0B821C1A3}" destId="{72209906-4862-0142-8362-D5B205344641}" srcOrd="0" destOrd="0" presId="urn:microsoft.com/office/officeart/2005/8/layout/hierarchy2"/>
    <dgm:cxn modelId="{1FDF7B0E-E39A-E344-9AA3-815955436ACC}" type="presParOf" srcId="{841EB74E-3CAC-FE43-833F-1AC0B821C1A3}" destId="{8E08DA9A-360E-D443-8C0C-3E0A7EDEAB13}" srcOrd="1" destOrd="0" presId="urn:microsoft.com/office/officeart/2005/8/layout/hierarchy2"/>
    <dgm:cxn modelId="{C8E4E201-C275-DB44-8814-D91BA2C3E379}" type="presParOf" srcId="{8E08DA9A-360E-D443-8C0C-3E0A7EDEAB13}" destId="{B9FC448A-2230-4D4C-AD94-860EF3DF84B1}" srcOrd="0" destOrd="0" presId="urn:microsoft.com/office/officeart/2005/8/layout/hierarchy2"/>
    <dgm:cxn modelId="{59D0DAC1-F439-F44B-A16A-AF5E6E27F77B}" type="presParOf" srcId="{B9FC448A-2230-4D4C-AD94-860EF3DF84B1}" destId="{B02AD292-ACFA-E14C-B51A-77F0C0C5D1E4}" srcOrd="0" destOrd="0" presId="urn:microsoft.com/office/officeart/2005/8/layout/hierarchy2"/>
    <dgm:cxn modelId="{54A9E7BF-189D-2D40-BE18-3E7BCF20D295}" type="presParOf" srcId="{8E08DA9A-360E-D443-8C0C-3E0A7EDEAB13}" destId="{2310D60A-36B5-9642-AB8D-574321132D76}" srcOrd="1" destOrd="0" presId="urn:microsoft.com/office/officeart/2005/8/layout/hierarchy2"/>
    <dgm:cxn modelId="{958EC577-3DB9-D941-8EBC-9BFA907D5EB6}" type="presParOf" srcId="{2310D60A-36B5-9642-AB8D-574321132D76}" destId="{F2620AFB-DE38-7B4A-8E12-F2FAEA316B4B}" srcOrd="0" destOrd="0" presId="urn:microsoft.com/office/officeart/2005/8/layout/hierarchy2"/>
    <dgm:cxn modelId="{61847076-6B67-DF4A-8761-341A64541461}" type="presParOf" srcId="{2310D60A-36B5-9642-AB8D-574321132D76}" destId="{A88E4421-C656-6F43-8166-8B57821690FE}" srcOrd="1" destOrd="0" presId="urn:microsoft.com/office/officeart/2005/8/layout/hierarchy2"/>
    <dgm:cxn modelId="{8BE643BB-CB7E-4749-81DF-A6233B824A50}" type="presParOf" srcId="{2D3A4733-F47A-784F-B821-0216EE41A521}" destId="{5B365973-2BE6-C94C-9595-46353613C196}" srcOrd="2" destOrd="0" presId="urn:microsoft.com/office/officeart/2005/8/layout/hierarchy2"/>
    <dgm:cxn modelId="{41E4895D-B69E-BC46-B83C-14DF0C2D102C}" type="presParOf" srcId="{5B365973-2BE6-C94C-9595-46353613C196}" destId="{8D95D012-1CB8-A146-80FF-FF8932D0A7D9}" srcOrd="0" destOrd="0" presId="urn:microsoft.com/office/officeart/2005/8/layout/hierarchy2"/>
    <dgm:cxn modelId="{4FB467E8-0E22-FB4E-BD1F-B21512132604}" type="presParOf" srcId="{2D3A4733-F47A-784F-B821-0216EE41A521}" destId="{24C8F2E2-5F54-6D48-8462-6892EC1E4190}" srcOrd="3" destOrd="0" presId="urn:microsoft.com/office/officeart/2005/8/layout/hierarchy2"/>
    <dgm:cxn modelId="{7967F29A-DCE1-0C43-A52B-2651ECF50C38}" type="presParOf" srcId="{24C8F2E2-5F54-6D48-8462-6892EC1E4190}" destId="{55B9D41E-2FD3-F149-A0FD-7CFE5B98ED2F}" srcOrd="0" destOrd="0" presId="urn:microsoft.com/office/officeart/2005/8/layout/hierarchy2"/>
    <dgm:cxn modelId="{E965E8A4-6D0C-6E4D-8090-60D4C5C11A2A}" type="presParOf" srcId="{24C8F2E2-5F54-6D48-8462-6892EC1E4190}" destId="{FE2094C5-D2F5-D04F-BFFA-45F092F02DD1}" srcOrd="1" destOrd="0" presId="urn:microsoft.com/office/officeart/2005/8/layout/hierarchy2"/>
    <dgm:cxn modelId="{D83EAED9-E270-6049-B457-4A3291A043E5}" type="presParOf" srcId="{FE2094C5-D2F5-D04F-BFFA-45F092F02DD1}" destId="{3EF31DF8-42BD-B24A-9875-A90CD7FD967D}" srcOrd="0" destOrd="0" presId="urn:microsoft.com/office/officeart/2005/8/layout/hierarchy2"/>
    <dgm:cxn modelId="{04A6025C-D5AA-794D-97BD-99687995DEEB}" type="presParOf" srcId="{3EF31DF8-42BD-B24A-9875-A90CD7FD967D}" destId="{397E40BA-197C-A24F-BDA5-AD1059393FEF}" srcOrd="0" destOrd="0" presId="urn:microsoft.com/office/officeart/2005/8/layout/hierarchy2"/>
    <dgm:cxn modelId="{DF1B592C-2731-E843-822C-B8A1B6DB75F4}" type="presParOf" srcId="{FE2094C5-D2F5-D04F-BFFA-45F092F02DD1}" destId="{8187F631-A29C-0F40-A3CB-863E30296A9C}" srcOrd="1" destOrd="0" presId="urn:microsoft.com/office/officeart/2005/8/layout/hierarchy2"/>
    <dgm:cxn modelId="{0D99EC96-4118-0D4B-8314-67130BECF29A}" type="presParOf" srcId="{8187F631-A29C-0F40-A3CB-863E30296A9C}" destId="{4D01DA43-DCAD-B449-B886-B0547724D20A}" srcOrd="0" destOrd="0" presId="urn:microsoft.com/office/officeart/2005/8/layout/hierarchy2"/>
    <dgm:cxn modelId="{326B768F-4C9A-8842-97EB-50331BE86839}" type="presParOf" srcId="{8187F631-A29C-0F40-A3CB-863E30296A9C}" destId="{EA839E76-CED8-E641-AB90-5E76F601010A}" srcOrd="1" destOrd="0" presId="urn:microsoft.com/office/officeart/2005/8/layout/hierarchy2"/>
    <dgm:cxn modelId="{AF144357-9BD2-C14A-B7DC-A87AC24177BE}" type="presParOf" srcId="{EA839E76-CED8-E641-AB90-5E76F601010A}" destId="{7C96B28B-96B1-394B-8C2A-E0AEC3A10FF3}" srcOrd="0" destOrd="0" presId="urn:microsoft.com/office/officeart/2005/8/layout/hierarchy2"/>
    <dgm:cxn modelId="{DF2616DE-C2A9-9846-AB86-90F574A2B25E}" type="presParOf" srcId="{7C96B28B-96B1-394B-8C2A-E0AEC3A10FF3}" destId="{82CA9BBF-3E91-5540-B17C-852792F5BB4D}" srcOrd="0" destOrd="0" presId="urn:microsoft.com/office/officeart/2005/8/layout/hierarchy2"/>
    <dgm:cxn modelId="{6B496E83-6753-FB4F-B82B-40373430945E}" type="presParOf" srcId="{EA839E76-CED8-E641-AB90-5E76F601010A}" destId="{D46FCDD5-0BE3-1846-B051-0837C64728A7}" srcOrd="1" destOrd="0" presId="urn:microsoft.com/office/officeart/2005/8/layout/hierarchy2"/>
    <dgm:cxn modelId="{5A0C32D4-1EC5-BB46-837C-C63F88F3221C}" type="presParOf" srcId="{D46FCDD5-0BE3-1846-B051-0837C64728A7}" destId="{5B5E93E1-EB07-1D45-B07B-98778A55BE68}" srcOrd="0" destOrd="0" presId="urn:microsoft.com/office/officeart/2005/8/layout/hierarchy2"/>
    <dgm:cxn modelId="{EBDEE241-3EF0-944E-B780-3CD4E287A25C}" type="presParOf" srcId="{D46FCDD5-0BE3-1846-B051-0837C64728A7}" destId="{13F82FD4-5482-804D-97FE-A8776A92E90A}" srcOrd="1" destOrd="0" presId="urn:microsoft.com/office/officeart/2005/8/layout/hierarchy2"/>
    <dgm:cxn modelId="{D53574B5-8C4D-624D-926A-0EFDBF568070}" type="presParOf" srcId="{8C78E46C-9FCC-AF41-9657-934E933BE1C5}" destId="{0242263A-4574-E54F-A20F-60FCB49BDB3E}" srcOrd="2" destOrd="0" presId="urn:microsoft.com/office/officeart/2005/8/layout/hierarchy2"/>
    <dgm:cxn modelId="{1EAC3471-4B92-8347-BF82-8BAA7FE37B8C}" type="presParOf" srcId="{0242263A-4574-E54F-A20F-60FCB49BDB3E}" destId="{301E6F36-F65D-DA4B-B9D1-DAA63F949BD8}" srcOrd="0" destOrd="0" presId="urn:microsoft.com/office/officeart/2005/8/layout/hierarchy2"/>
    <dgm:cxn modelId="{E352B388-F898-4249-A87D-DBE223659D5F}" type="presParOf" srcId="{8C78E46C-9FCC-AF41-9657-934E933BE1C5}" destId="{783DE11C-CF42-3444-AD04-A4D0E6056521}" srcOrd="3" destOrd="0" presId="urn:microsoft.com/office/officeart/2005/8/layout/hierarchy2"/>
    <dgm:cxn modelId="{ABB81A71-D3C9-D64D-A01B-FACAD7B61C7D}" type="presParOf" srcId="{783DE11C-CF42-3444-AD04-A4D0E6056521}" destId="{9EF0E352-3357-C24B-839D-333ADA9756D9}" srcOrd="0" destOrd="0" presId="urn:microsoft.com/office/officeart/2005/8/layout/hierarchy2"/>
    <dgm:cxn modelId="{89A3B73B-E431-384D-AC9F-D97DFA47C863}" type="presParOf" srcId="{783DE11C-CF42-3444-AD04-A4D0E6056521}" destId="{4D4B099D-13DE-5F49-8050-73BEE11B3C4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CD81AF-2C50-E24B-8E16-A73B4CE0F646}">
      <dsp:nvSpPr>
        <dsp:cNvPr id="0" name=""/>
        <dsp:cNvSpPr/>
      </dsp:nvSpPr>
      <dsp:spPr>
        <a:xfrm>
          <a:off x="3335485" y="2411"/>
          <a:ext cx="1334976" cy="867734"/>
        </a:xfrm>
        <a:prstGeom prst="roundRect">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altLang="zh-CN" sz="1700" b="0" kern="1200" dirty="0" smtClean="0">
              <a:latin typeface="Times New Roman" charset="0"/>
              <a:ea typeface="Times New Roman" charset="0"/>
              <a:cs typeface="Times New Roman" charset="0"/>
            </a:rPr>
            <a:t>The use of cryptography </a:t>
          </a:r>
          <a:endParaRPr lang="en-US" sz="1700" kern="1200" dirty="0">
            <a:latin typeface="Times New Roman" charset="0"/>
            <a:ea typeface="Times New Roman" charset="0"/>
            <a:cs typeface="Times New Roman" charset="0"/>
          </a:endParaRPr>
        </a:p>
      </dsp:txBody>
      <dsp:txXfrm>
        <a:off x="3377844" y="44770"/>
        <a:ext cx="1250258" cy="783016"/>
      </dsp:txXfrm>
    </dsp:sp>
    <dsp:sp modelId="{8CA0B41A-7A0B-974C-BEB5-D543B058263A}">
      <dsp:nvSpPr>
        <dsp:cNvPr id="0" name=""/>
        <dsp:cNvSpPr/>
      </dsp:nvSpPr>
      <dsp:spPr>
        <a:xfrm>
          <a:off x="2270417" y="436278"/>
          <a:ext cx="3465113" cy="3465113"/>
        </a:xfrm>
        <a:custGeom>
          <a:avLst/>
          <a:gdLst/>
          <a:ahLst/>
          <a:cxnLst/>
          <a:rect l="0" t="0" r="0" b="0"/>
          <a:pathLst>
            <a:path>
              <a:moveTo>
                <a:pt x="2409201" y="137594"/>
              </a:moveTo>
              <a:arcTo wR="1732556" hR="1732556" stAng="17579313" swAng="195996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4D2C7DF-72BD-8845-8B5B-A786A514AC42}">
      <dsp:nvSpPr>
        <dsp:cNvPr id="0" name=""/>
        <dsp:cNvSpPr/>
      </dsp:nvSpPr>
      <dsp:spPr>
        <a:xfrm>
          <a:off x="4983245" y="1199578"/>
          <a:ext cx="1334976" cy="867734"/>
        </a:xfrm>
        <a:prstGeom prst="roundRect">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altLang="zh-CN" sz="1700" b="0" kern="1200" smtClean="0">
              <a:latin typeface="Times New Roman" charset="0"/>
              <a:ea typeface="Times New Roman" charset="0"/>
              <a:cs typeface="Times New Roman" charset="0"/>
            </a:rPr>
            <a:t>Time stamps</a:t>
          </a:r>
          <a:endParaRPr lang="en-US" sz="1700" kern="1200">
            <a:latin typeface="Times New Roman" charset="0"/>
            <a:ea typeface="Times New Roman" charset="0"/>
            <a:cs typeface="Times New Roman" charset="0"/>
          </a:endParaRPr>
        </a:p>
      </dsp:txBody>
      <dsp:txXfrm>
        <a:off x="5025604" y="1241937"/>
        <a:ext cx="1250258" cy="783016"/>
      </dsp:txXfrm>
    </dsp:sp>
    <dsp:sp modelId="{B8A2BA0C-D54D-554C-B2EF-2E16772FA099}">
      <dsp:nvSpPr>
        <dsp:cNvPr id="0" name=""/>
        <dsp:cNvSpPr/>
      </dsp:nvSpPr>
      <dsp:spPr>
        <a:xfrm>
          <a:off x="2270417" y="436278"/>
          <a:ext cx="3465113" cy="3465113"/>
        </a:xfrm>
        <a:custGeom>
          <a:avLst/>
          <a:gdLst/>
          <a:ahLst/>
          <a:cxnLst/>
          <a:rect l="0" t="0" r="0" b="0"/>
          <a:pathLst>
            <a:path>
              <a:moveTo>
                <a:pt x="3462750" y="1642103"/>
              </a:moveTo>
              <a:arcTo wR="1732556" hR="1732556" stAng="21420441" swAng="219509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A46D55F-015E-E14A-A532-44C89F198181}">
      <dsp:nvSpPr>
        <dsp:cNvPr id="0" name=""/>
        <dsp:cNvSpPr/>
      </dsp:nvSpPr>
      <dsp:spPr>
        <a:xfrm>
          <a:off x="4353857" y="3136635"/>
          <a:ext cx="1334976" cy="867734"/>
        </a:xfrm>
        <a:prstGeom prst="roundRect">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altLang="zh-CN" sz="1700" b="0" kern="1200" dirty="0" smtClean="0">
              <a:latin typeface="Times New Roman" charset="0"/>
              <a:ea typeface="Times New Roman" charset="0"/>
              <a:cs typeface="Times New Roman" charset="0"/>
            </a:rPr>
            <a:t>Peer to peer network </a:t>
          </a:r>
          <a:endParaRPr lang="en-US" sz="1700" kern="1200" dirty="0">
            <a:latin typeface="Times New Roman" charset="0"/>
            <a:ea typeface="Times New Roman" charset="0"/>
            <a:cs typeface="Times New Roman" charset="0"/>
          </a:endParaRPr>
        </a:p>
      </dsp:txBody>
      <dsp:txXfrm>
        <a:off x="4396216" y="3178994"/>
        <a:ext cx="1250258" cy="783016"/>
      </dsp:txXfrm>
    </dsp:sp>
    <dsp:sp modelId="{66BBFCEC-9638-FD4E-9BFA-4C8DCD5C76CC}">
      <dsp:nvSpPr>
        <dsp:cNvPr id="0" name=""/>
        <dsp:cNvSpPr/>
      </dsp:nvSpPr>
      <dsp:spPr>
        <a:xfrm>
          <a:off x="2270417" y="436278"/>
          <a:ext cx="3465113" cy="3465113"/>
        </a:xfrm>
        <a:custGeom>
          <a:avLst/>
          <a:gdLst/>
          <a:ahLst/>
          <a:cxnLst/>
          <a:rect l="0" t="0" r="0" b="0"/>
          <a:pathLst>
            <a:path>
              <a:moveTo>
                <a:pt x="2076564" y="3430617"/>
              </a:moveTo>
              <a:arcTo wR="1732556" hR="1732556" stAng="4712851" swAng="1374298"/>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A821EB8-D8C4-E349-B35C-D62059A4ED08}">
      <dsp:nvSpPr>
        <dsp:cNvPr id="0" name=""/>
        <dsp:cNvSpPr/>
      </dsp:nvSpPr>
      <dsp:spPr>
        <a:xfrm>
          <a:off x="2317114" y="3136635"/>
          <a:ext cx="1334976" cy="867734"/>
        </a:xfrm>
        <a:prstGeom prst="roundRect">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altLang="zh-CN" sz="1700" b="0" kern="1200" smtClean="0">
              <a:latin typeface="Times New Roman" charset="0"/>
              <a:ea typeface="Times New Roman" charset="0"/>
              <a:cs typeface="Times New Roman" charset="0"/>
            </a:rPr>
            <a:t>Anonymity and economic incentives</a:t>
          </a:r>
          <a:endParaRPr lang="en-US" sz="1700" kern="1200">
            <a:latin typeface="Times New Roman" charset="0"/>
            <a:ea typeface="Times New Roman" charset="0"/>
            <a:cs typeface="Times New Roman" charset="0"/>
          </a:endParaRPr>
        </a:p>
      </dsp:txBody>
      <dsp:txXfrm>
        <a:off x="2359473" y="3178994"/>
        <a:ext cx="1250258" cy="783016"/>
      </dsp:txXfrm>
    </dsp:sp>
    <dsp:sp modelId="{FAEE11D3-BA6A-3644-B1AD-FFA72A6C508D}">
      <dsp:nvSpPr>
        <dsp:cNvPr id="0" name=""/>
        <dsp:cNvSpPr/>
      </dsp:nvSpPr>
      <dsp:spPr>
        <a:xfrm>
          <a:off x="2270417" y="436278"/>
          <a:ext cx="3465113" cy="3465113"/>
        </a:xfrm>
        <a:custGeom>
          <a:avLst/>
          <a:gdLst/>
          <a:ahLst/>
          <a:cxnLst/>
          <a:rect l="0" t="0" r="0" b="0"/>
          <a:pathLst>
            <a:path>
              <a:moveTo>
                <a:pt x="289342" y="2691142"/>
              </a:moveTo>
              <a:arcTo wR="1732556" hR="1732556" stAng="8784469" swAng="219509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C51E87A-252E-9248-81E2-9B657A1043E4}">
      <dsp:nvSpPr>
        <dsp:cNvPr id="0" name=""/>
        <dsp:cNvSpPr/>
      </dsp:nvSpPr>
      <dsp:spPr>
        <a:xfrm>
          <a:off x="1687726" y="1199578"/>
          <a:ext cx="1334976" cy="867734"/>
        </a:xfrm>
        <a:prstGeom prst="roundRect">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altLang="zh-CN" sz="1700" b="0" kern="1200" dirty="0" smtClean="0">
              <a:latin typeface="Times New Roman" charset="0"/>
              <a:ea typeface="Times New Roman" charset="0"/>
              <a:cs typeface="Times New Roman" charset="0"/>
            </a:rPr>
            <a:t>Distributed consensus</a:t>
          </a:r>
          <a:endParaRPr lang="en-US" sz="1700" kern="1200" dirty="0">
            <a:latin typeface="Times New Roman" charset="0"/>
            <a:ea typeface="Times New Roman" charset="0"/>
            <a:cs typeface="Times New Roman" charset="0"/>
          </a:endParaRPr>
        </a:p>
      </dsp:txBody>
      <dsp:txXfrm>
        <a:off x="1730085" y="1241937"/>
        <a:ext cx="1250258" cy="783016"/>
      </dsp:txXfrm>
    </dsp:sp>
    <dsp:sp modelId="{6DDC279D-C04F-1048-A595-73CF7AAF2F8A}">
      <dsp:nvSpPr>
        <dsp:cNvPr id="0" name=""/>
        <dsp:cNvSpPr/>
      </dsp:nvSpPr>
      <dsp:spPr>
        <a:xfrm>
          <a:off x="2270417" y="436278"/>
          <a:ext cx="3465113" cy="3465113"/>
        </a:xfrm>
        <a:custGeom>
          <a:avLst/>
          <a:gdLst/>
          <a:ahLst/>
          <a:cxnLst/>
          <a:rect l="0" t="0" r="0" b="0"/>
          <a:pathLst>
            <a:path>
              <a:moveTo>
                <a:pt x="302069" y="755081"/>
              </a:moveTo>
              <a:arcTo wR="1732556" hR="1732556" stAng="12860727" swAng="195996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C7919-EA4A-B14A-A439-7DAB26FC9A84}">
      <dsp:nvSpPr>
        <dsp:cNvPr id="0" name=""/>
        <dsp:cNvSpPr/>
      </dsp:nvSpPr>
      <dsp:spPr>
        <a:xfrm>
          <a:off x="7355" y="2120583"/>
          <a:ext cx="1082547" cy="627998"/>
        </a:xfrm>
        <a:prstGeom prst="roundRect">
          <a:avLst>
            <a:gd name="adj" fmla="val 10000"/>
          </a:avLst>
        </a:prstGeom>
        <a:solidFill>
          <a:schemeClr val="accent1"/>
        </a:soli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latin typeface="Times New Roman" charset="0"/>
              <a:ea typeface="Times New Roman" charset="0"/>
              <a:cs typeface="Times New Roman" charset="0"/>
            </a:rPr>
            <a:t>Block001</a:t>
          </a:r>
          <a:endParaRPr lang="en-US" sz="1200" kern="1200" dirty="0">
            <a:latin typeface="Times New Roman" charset="0"/>
            <a:ea typeface="Times New Roman" charset="0"/>
            <a:cs typeface="Times New Roman" charset="0"/>
          </a:endParaRPr>
        </a:p>
      </dsp:txBody>
      <dsp:txXfrm>
        <a:off x="25748" y="2138976"/>
        <a:ext cx="1045761" cy="591212"/>
      </dsp:txXfrm>
    </dsp:sp>
    <dsp:sp modelId="{CF39A238-51FB-CF48-ADF5-2C3A90DC66E2}">
      <dsp:nvSpPr>
        <dsp:cNvPr id="0" name=""/>
        <dsp:cNvSpPr/>
      </dsp:nvSpPr>
      <dsp:spPr>
        <a:xfrm rot="16821160">
          <a:off x="731936" y="2001683"/>
          <a:ext cx="872773" cy="7232"/>
        </a:xfrm>
        <a:custGeom>
          <a:avLst/>
          <a:gdLst/>
          <a:ahLst/>
          <a:cxnLst/>
          <a:rect l="0" t="0" r="0" b="0"/>
          <a:pathLst>
            <a:path>
              <a:moveTo>
                <a:pt x="0" y="3616"/>
              </a:moveTo>
              <a:lnTo>
                <a:pt x="872773" y="3616"/>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dirty="0">
            <a:solidFill>
              <a:schemeClr val="bg1"/>
            </a:solidFill>
            <a:latin typeface="Times New Roman" charset="0"/>
            <a:ea typeface="Times New Roman" charset="0"/>
            <a:cs typeface="Times New Roman" charset="0"/>
          </a:endParaRPr>
        </a:p>
      </dsp:txBody>
      <dsp:txXfrm>
        <a:off x="1146504" y="1983480"/>
        <a:ext cx="43638" cy="43638"/>
      </dsp:txXfrm>
    </dsp:sp>
    <dsp:sp modelId="{49AD6DDC-B4C2-944E-ADB7-0A4E5B6F4A03}">
      <dsp:nvSpPr>
        <dsp:cNvPr id="0" name=""/>
        <dsp:cNvSpPr/>
      </dsp:nvSpPr>
      <dsp:spPr>
        <a:xfrm>
          <a:off x="1246745" y="1307974"/>
          <a:ext cx="942615" cy="536086"/>
        </a:xfrm>
        <a:prstGeom prst="roundRect">
          <a:avLst>
            <a:gd name="adj" fmla="val 10000"/>
          </a:avLst>
        </a:prstGeom>
        <a:solidFill>
          <a:schemeClr val="accent1"/>
        </a:soli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smtClean="0">
              <a:latin typeface="Times New Roman" charset="0"/>
              <a:ea typeface="Times New Roman" charset="0"/>
              <a:cs typeface="Times New Roman" charset="0"/>
            </a:rPr>
            <a:t>Block002</a:t>
          </a:r>
          <a:endParaRPr lang="en-US" sz="1200" kern="1200" dirty="0">
            <a:latin typeface="Times New Roman" charset="0"/>
            <a:ea typeface="Times New Roman" charset="0"/>
            <a:cs typeface="Times New Roman" charset="0"/>
          </a:endParaRPr>
        </a:p>
      </dsp:txBody>
      <dsp:txXfrm>
        <a:off x="1262446" y="1323675"/>
        <a:ext cx="911213" cy="504684"/>
      </dsp:txXfrm>
    </dsp:sp>
    <dsp:sp modelId="{892DF830-04FA-1C4C-BFE6-FB24FA541A56}">
      <dsp:nvSpPr>
        <dsp:cNvPr id="0" name=""/>
        <dsp:cNvSpPr/>
      </dsp:nvSpPr>
      <dsp:spPr>
        <a:xfrm rot="4449806">
          <a:off x="1980412" y="1848863"/>
          <a:ext cx="574739" cy="7232"/>
        </a:xfrm>
        <a:custGeom>
          <a:avLst/>
          <a:gdLst/>
          <a:ahLst/>
          <a:cxnLst/>
          <a:rect l="0" t="0" r="0" b="0"/>
          <a:pathLst>
            <a:path>
              <a:moveTo>
                <a:pt x="0" y="3616"/>
              </a:moveTo>
              <a:lnTo>
                <a:pt x="574739" y="3616"/>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solidFill>
              <a:schemeClr val="bg1"/>
            </a:solidFill>
            <a:latin typeface="Times New Roman" charset="0"/>
            <a:ea typeface="Times New Roman" charset="0"/>
            <a:cs typeface="Times New Roman" charset="0"/>
          </a:endParaRPr>
        </a:p>
      </dsp:txBody>
      <dsp:txXfrm>
        <a:off x="2253414" y="1838111"/>
        <a:ext cx="28736" cy="28736"/>
      </dsp:txXfrm>
    </dsp:sp>
    <dsp:sp modelId="{EDA725F7-03EA-104A-9D2D-8C2075BDD153}">
      <dsp:nvSpPr>
        <dsp:cNvPr id="0" name=""/>
        <dsp:cNvSpPr/>
      </dsp:nvSpPr>
      <dsp:spPr>
        <a:xfrm>
          <a:off x="2346204" y="1828391"/>
          <a:ext cx="964111" cy="601101"/>
        </a:xfrm>
        <a:prstGeom prst="roundRect">
          <a:avLst>
            <a:gd name="adj" fmla="val 10000"/>
          </a:avLst>
        </a:prstGeom>
        <a:solidFill>
          <a:schemeClr val="accent1"/>
        </a:soli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latin typeface="Times New Roman" charset="0"/>
              <a:ea typeface="Times New Roman" charset="0"/>
              <a:cs typeface="Times New Roman" charset="0"/>
            </a:rPr>
            <a:t>Block003</a:t>
          </a:r>
          <a:endParaRPr lang="en-US" sz="1200" kern="1200" dirty="0">
            <a:latin typeface="Times New Roman" charset="0"/>
            <a:ea typeface="Times New Roman" charset="0"/>
            <a:cs typeface="Times New Roman" charset="0"/>
          </a:endParaRPr>
        </a:p>
      </dsp:txBody>
      <dsp:txXfrm>
        <a:off x="2363810" y="1845997"/>
        <a:ext cx="928899" cy="565889"/>
      </dsp:txXfrm>
    </dsp:sp>
    <dsp:sp modelId="{6FA4058B-372D-3041-8EC3-B406583F99C4}">
      <dsp:nvSpPr>
        <dsp:cNvPr id="0" name=""/>
        <dsp:cNvSpPr/>
      </dsp:nvSpPr>
      <dsp:spPr>
        <a:xfrm>
          <a:off x="3310315" y="2125326"/>
          <a:ext cx="156843" cy="7232"/>
        </a:xfrm>
        <a:custGeom>
          <a:avLst/>
          <a:gdLst/>
          <a:ahLst/>
          <a:cxnLst/>
          <a:rect l="0" t="0" r="0" b="0"/>
          <a:pathLst>
            <a:path>
              <a:moveTo>
                <a:pt x="0" y="3616"/>
              </a:moveTo>
              <a:lnTo>
                <a:pt x="156843" y="3616"/>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solidFill>
              <a:schemeClr val="bg1"/>
            </a:solidFill>
            <a:latin typeface="Times New Roman" charset="0"/>
            <a:ea typeface="Times New Roman" charset="0"/>
            <a:cs typeface="Times New Roman" charset="0"/>
          </a:endParaRPr>
        </a:p>
      </dsp:txBody>
      <dsp:txXfrm>
        <a:off x="3384815" y="2125021"/>
        <a:ext cx="7842" cy="7842"/>
      </dsp:txXfrm>
    </dsp:sp>
    <dsp:sp modelId="{025BB12B-FEA4-3A45-AE86-1786B425E9AA}">
      <dsp:nvSpPr>
        <dsp:cNvPr id="0" name=""/>
        <dsp:cNvSpPr/>
      </dsp:nvSpPr>
      <dsp:spPr>
        <a:xfrm>
          <a:off x="3467158" y="1798113"/>
          <a:ext cx="750945" cy="661658"/>
        </a:xfrm>
        <a:prstGeom prst="roundRect">
          <a:avLst>
            <a:gd name="adj" fmla="val 10000"/>
          </a:avLst>
        </a:prstGeom>
        <a:solidFill>
          <a:schemeClr val="accent1"/>
        </a:soli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smtClean="0">
              <a:latin typeface="Times New Roman" charset="0"/>
              <a:ea typeface="Times New Roman" charset="0"/>
              <a:cs typeface="Times New Roman" charset="0"/>
            </a:rPr>
            <a:t>Block004</a:t>
          </a:r>
          <a:endParaRPr lang="en-US" sz="1200" kern="1200" dirty="0">
            <a:latin typeface="Times New Roman" charset="0"/>
            <a:ea typeface="Times New Roman" charset="0"/>
            <a:cs typeface="Times New Roman" charset="0"/>
          </a:endParaRPr>
        </a:p>
      </dsp:txBody>
      <dsp:txXfrm>
        <a:off x="3486537" y="1817492"/>
        <a:ext cx="712187" cy="622900"/>
      </dsp:txXfrm>
    </dsp:sp>
    <dsp:sp modelId="{52A04976-E812-C14E-B3B7-EFD9C5686B34}">
      <dsp:nvSpPr>
        <dsp:cNvPr id="0" name=""/>
        <dsp:cNvSpPr/>
      </dsp:nvSpPr>
      <dsp:spPr>
        <a:xfrm rot="16802833">
          <a:off x="3909329" y="1757034"/>
          <a:ext cx="748054" cy="7232"/>
        </a:xfrm>
        <a:custGeom>
          <a:avLst/>
          <a:gdLst/>
          <a:ahLst/>
          <a:cxnLst/>
          <a:rect l="0" t="0" r="0" b="0"/>
          <a:pathLst>
            <a:path>
              <a:moveTo>
                <a:pt x="0" y="3616"/>
              </a:moveTo>
              <a:lnTo>
                <a:pt x="748054" y="3616"/>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solidFill>
              <a:schemeClr val="bg1"/>
            </a:solidFill>
            <a:latin typeface="Times New Roman" charset="0"/>
            <a:ea typeface="Times New Roman" charset="0"/>
            <a:cs typeface="Times New Roman" charset="0"/>
          </a:endParaRPr>
        </a:p>
      </dsp:txBody>
      <dsp:txXfrm>
        <a:off x="4264655" y="1741949"/>
        <a:ext cx="37402" cy="37402"/>
      </dsp:txXfrm>
    </dsp:sp>
    <dsp:sp modelId="{E2623A3D-57CE-FF4B-83D8-98FDD18AE53C}">
      <dsp:nvSpPr>
        <dsp:cNvPr id="0" name=""/>
        <dsp:cNvSpPr/>
      </dsp:nvSpPr>
      <dsp:spPr>
        <a:xfrm>
          <a:off x="4348609" y="1116033"/>
          <a:ext cx="881011" cy="552652"/>
        </a:xfrm>
        <a:prstGeom prst="roundRect">
          <a:avLst>
            <a:gd name="adj" fmla="val 10000"/>
          </a:avLst>
        </a:prstGeom>
        <a:solidFill>
          <a:schemeClr val="accent1"/>
        </a:soli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latin typeface="Times New Roman" charset="0"/>
              <a:ea typeface="Times New Roman" charset="0"/>
              <a:cs typeface="Times New Roman" charset="0"/>
            </a:rPr>
            <a:t>Block005</a:t>
          </a:r>
          <a:endParaRPr lang="en-US" sz="1200" kern="1200" dirty="0">
            <a:latin typeface="Times New Roman" charset="0"/>
            <a:ea typeface="Times New Roman" charset="0"/>
            <a:cs typeface="Times New Roman" charset="0"/>
          </a:endParaRPr>
        </a:p>
      </dsp:txBody>
      <dsp:txXfrm>
        <a:off x="4364796" y="1132220"/>
        <a:ext cx="848637" cy="520278"/>
      </dsp:txXfrm>
    </dsp:sp>
    <dsp:sp modelId="{EC23EC98-7534-8646-BFCA-5996399D9D09}">
      <dsp:nvSpPr>
        <dsp:cNvPr id="0" name=""/>
        <dsp:cNvSpPr/>
      </dsp:nvSpPr>
      <dsp:spPr>
        <a:xfrm rot="315429">
          <a:off x="5229261" y="1396565"/>
          <a:ext cx="170728" cy="7232"/>
        </a:xfrm>
        <a:custGeom>
          <a:avLst/>
          <a:gdLst/>
          <a:ahLst/>
          <a:cxnLst/>
          <a:rect l="0" t="0" r="0" b="0"/>
          <a:pathLst>
            <a:path>
              <a:moveTo>
                <a:pt x="0" y="3616"/>
              </a:moveTo>
              <a:lnTo>
                <a:pt x="170728" y="3616"/>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solidFill>
              <a:schemeClr val="bg1"/>
            </a:solidFill>
            <a:latin typeface="Times New Roman" charset="0"/>
            <a:ea typeface="Times New Roman" charset="0"/>
            <a:cs typeface="Times New Roman" charset="0"/>
          </a:endParaRPr>
        </a:p>
      </dsp:txBody>
      <dsp:txXfrm>
        <a:off x="5310357" y="1395913"/>
        <a:ext cx="8536" cy="8536"/>
      </dsp:txXfrm>
    </dsp:sp>
    <dsp:sp modelId="{EBD75FED-9429-454D-8DB2-FBF7D1912BFF}">
      <dsp:nvSpPr>
        <dsp:cNvPr id="0" name=""/>
        <dsp:cNvSpPr/>
      </dsp:nvSpPr>
      <dsp:spPr>
        <a:xfrm>
          <a:off x="5399630" y="1120348"/>
          <a:ext cx="1063239" cy="575308"/>
        </a:xfrm>
        <a:prstGeom prst="roundRect">
          <a:avLst>
            <a:gd name="adj" fmla="val 10000"/>
          </a:avLst>
        </a:prstGeom>
        <a:solidFill>
          <a:schemeClr val="accent1"/>
        </a:soli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latin typeface="Times New Roman" charset="0"/>
              <a:ea typeface="Times New Roman" charset="0"/>
              <a:cs typeface="Times New Roman" charset="0"/>
            </a:rPr>
            <a:t>Block006</a:t>
          </a:r>
          <a:endParaRPr lang="en-US" sz="1200" kern="1200" dirty="0">
            <a:latin typeface="Times New Roman" charset="0"/>
            <a:ea typeface="Times New Roman" charset="0"/>
            <a:cs typeface="Times New Roman" charset="0"/>
          </a:endParaRPr>
        </a:p>
      </dsp:txBody>
      <dsp:txXfrm>
        <a:off x="5416480" y="1137198"/>
        <a:ext cx="1029539" cy="541608"/>
      </dsp:txXfrm>
    </dsp:sp>
    <dsp:sp modelId="{5FA42426-A026-1446-9232-07EC042CB741}">
      <dsp:nvSpPr>
        <dsp:cNvPr id="0" name=""/>
        <dsp:cNvSpPr/>
      </dsp:nvSpPr>
      <dsp:spPr>
        <a:xfrm rot="21254276">
          <a:off x="6462539" y="1397802"/>
          <a:ext cx="131168" cy="7232"/>
        </a:xfrm>
        <a:custGeom>
          <a:avLst/>
          <a:gdLst/>
          <a:ahLst/>
          <a:cxnLst/>
          <a:rect l="0" t="0" r="0" b="0"/>
          <a:pathLst>
            <a:path>
              <a:moveTo>
                <a:pt x="0" y="3616"/>
              </a:moveTo>
              <a:lnTo>
                <a:pt x="131168" y="3616"/>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solidFill>
              <a:schemeClr val="bg1"/>
            </a:solidFill>
            <a:latin typeface="Times New Roman" charset="0"/>
            <a:ea typeface="Times New Roman" charset="0"/>
            <a:cs typeface="Times New Roman" charset="0"/>
          </a:endParaRPr>
        </a:p>
      </dsp:txBody>
      <dsp:txXfrm>
        <a:off x="6524844" y="1398139"/>
        <a:ext cx="6558" cy="6558"/>
      </dsp:txXfrm>
    </dsp:sp>
    <dsp:sp modelId="{72209906-4862-0142-8362-D5B205344641}">
      <dsp:nvSpPr>
        <dsp:cNvPr id="0" name=""/>
        <dsp:cNvSpPr/>
      </dsp:nvSpPr>
      <dsp:spPr>
        <a:xfrm>
          <a:off x="6593376" y="1117541"/>
          <a:ext cx="1047971" cy="554585"/>
        </a:xfrm>
        <a:prstGeom prst="roundRect">
          <a:avLst>
            <a:gd name="adj" fmla="val 10000"/>
          </a:avLst>
        </a:prstGeom>
        <a:solidFill>
          <a:schemeClr val="accent1"/>
        </a:soli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latin typeface="Times New Roman" charset="0"/>
              <a:ea typeface="Times New Roman" charset="0"/>
              <a:cs typeface="Times New Roman" charset="0"/>
            </a:rPr>
            <a:t>Block007</a:t>
          </a:r>
          <a:endParaRPr lang="en-US" sz="1200" kern="1200" dirty="0">
            <a:latin typeface="Times New Roman" charset="0"/>
            <a:ea typeface="Times New Roman" charset="0"/>
            <a:cs typeface="Times New Roman" charset="0"/>
          </a:endParaRPr>
        </a:p>
      </dsp:txBody>
      <dsp:txXfrm>
        <a:off x="6609619" y="1133784"/>
        <a:ext cx="1015485" cy="522099"/>
      </dsp:txXfrm>
    </dsp:sp>
    <dsp:sp modelId="{B9FC448A-2230-4D4C-AD94-860EF3DF84B1}">
      <dsp:nvSpPr>
        <dsp:cNvPr id="0" name=""/>
        <dsp:cNvSpPr/>
      </dsp:nvSpPr>
      <dsp:spPr>
        <a:xfrm rot="680147">
          <a:off x="7639992" y="1404869"/>
          <a:ext cx="138912" cy="7232"/>
        </a:xfrm>
        <a:custGeom>
          <a:avLst/>
          <a:gdLst/>
          <a:ahLst/>
          <a:cxnLst/>
          <a:rect l="0" t="0" r="0" b="0"/>
          <a:pathLst>
            <a:path>
              <a:moveTo>
                <a:pt x="0" y="3616"/>
              </a:moveTo>
              <a:lnTo>
                <a:pt x="138912" y="3616"/>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solidFill>
              <a:schemeClr val="bg1"/>
            </a:solidFill>
            <a:latin typeface="Times New Roman" charset="0"/>
            <a:ea typeface="Times New Roman" charset="0"/>
            <a:cs typeface="Times New Roman" charset="0"/>
          </a:endParaRPr>
        </a:p>
      </dsp:txBody>
      <dsp:txXfrm>
        <a:off x="7705975" y="1405013"/>
        <a:ext cx="6945" cy="6945"/>
      </dsp:txXfrm>
    </dsp:sp>
    <dsp:sp modelId="{F2620AFB-DE38-7B4A-8E12-F2FAEA316B4B}">
      <dsp:nvSpPr>
        <dsp:cNvPr id="0" name=""/>
        <dsp:cNvSpPr/>
      </dsp:nvSpPr>
      <dsp:spPr>
        <a:xfrm>
          <a:off x="7777549" y="1155838"/>
          <a:ext cx="968745" cy="532600"/>
        </a:xfrm>
        <a:prstGeom prst="roundRect">
          <a:avLst>
            <a:gd name="adj" fmla="val 10000"/>
          </a:avLst>
        </a:prstGeom>
        <a:solidFill>
          <a:schemeClr val="accent1"/>
        </a:soli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latin typeface="Times New Roman" charset="0"/>
              <a:ea typeface="Times New Roman" charset="0"/>
              <a:cs typeface="Times New Roman" charset="0"/>
            </a:rPr>
            <a:t>Block008</a:t>
          </a:r>
          <a:endParaRPr lang="en-US" sz="1200" kern="1200" dirty="0">
            <a:latin typeface="Times New Roman" charset="0"/>
            <a:ea typeface="Times New Roman" charset="0"/>
            <a:cs typeface="Times New Roman" charset="0"/>
          </a:endParaRPr>
        </a:p>
      </dsp:txBody>
      <dsp:txXfrm>
        <a:off x="7793148" y="1171437"/>
        <a:ext cx="937547" cy="501402"/>
      </dsp:txXfrm>
    </dsp:sp>
    <dsp:sp modelId="{5B365973-2BE6-C94C-9595-46353613C196}">
      <dsp:nvSpPr>
        <dsp:cNvPr id="0" name=""/>
        <dsp:cNvSpPr/>
      </dsp:nvSpPr>
      <dsp:spPr>
        <a:xfrm rot="4906819">
          <a:off x="3869325" y="2528107"/>
          <a:ext cx="813923" cy="7232"/>
        </a:xfrm>
        <a:custGeom>
          <a:avLst/>
          <a:gdLst/>
          <a:ahLst/>
          <a:cxnLst/>
          <a:rect l="0" t="0" r="0" b="0"/>
          <a:pathLst>
            <a:path>
              <a:moveTo>
                <a:pt x="0" y="3616"/>
              </a:moveTo>
              <a:lnTo>
                <a:pt x="813923" y="3616"/>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solidFill>
              <a:schemeClr val="bg1"/>
            </a:solidFill>
            <a:latin typeface="Times New Roman" charset="0"/>
            <a:ea typeface="Times New Roman" charset="0"/>
            <a:cs typeface="Times New Roman" charset="0"/>
          </a:endParaRPr>
        </a:p>
      </dsp:txBody>
      <dsp:txXfrm>
        <a:off x="4255938" y="2511375"/>
        <a:ext cx="40696" cy="40696"/>
      </dsp:txXfrm>
    </dsp:sp>
    <dsp:sp modelId="{55B9D41E-2FD3-F149-A0FD-7CFE5B98ED2F}">
      <dsp:nvSpPr>
        <dsp:cNvPr id="0" name=""/>
        <dsp:cNvSpPr/>
      </dsp:nvSpPr>
      <dsp:spPr>
        <a:xfrm>
          <a:off x="4334469" y="2630513"/>
          <a:ext cx="937149" cy="607982"/>
        </a:xfrm>
        <a:prstGeom prst="roundRect">
          <a:avLst>
            <a:gd name="adj" fmla="val 10000"/>
          </a:avLst>
        </a:prstGeom>
        <a:gradFill rotWithShape="0">
          <a:gsLst>
            <a:gs pos="0">
              <a:srgbClr val="FF0000"/>
            </a:gs>
            <a:gs pos="59000">
              <a:schemeClr val="accent2">
                <a:lumMod val="40000"/>
                <a:lumOff val="60000"/>
                <a:alpha val="47000"/>
              </a:schemeClr>
            </a:gs>
          </a:gsLst>
          <a:lin ang="54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smtClean="0">
              <a:latin typeface="Times New Roman" charset="0"/>
              <a:ea typeface="Times New Roman" charset="0"/>
              <a:cs typeface="Times New Roman" charset="0"/>
            </a:rPr>
            <a:t>Block005</a:t>
          </a:r>
          <a:endParaRPr lang="en-US" sz="1200" kern="1200" dirty="0">
            <a:latin typeface="Times New Roman" charset="0"/>
            <a:ea typeface="Times New Roman" charset="0"/>
            <a:cs typeface="Times New Roman" charset="0"/>
          </a:endParaRPr>
        </a:p>
      </dsp:txBody>
      <dsp:txXfrm>
        <a:off x="4352276" y="2648320"/>
        <a:ext cx="901535" cy="572368"/>
      </dsp:txXfrm>
    </dsp:sp>
    <dsp:sp modelId="{3EF31DF8-42BD-B24A-9875-A90CD7FD967D}">
      <dsp:nvSpPr>
        <dsp:cNvPr id="0" name=""/>
        <dsp:cNvSpPr/>
      </dsp:nvSpPr>
      <dsp:spPr>
        <a:xfrm rot="116416">
          <a:off x="5271566" y="2934007"/>
          <a:ext cx="184255" cy="7232"/>
        </a:xfrm>
        <a:custGeom>
          <a:avLst/>
          <a:gdLst/>
          <a:ahLst/>
          <a:cxnLst/>
          <a:rect l="0" t="0" r="0" b="0"/>
          <a:pathLst>
            <a:path>
              <a:moveTo>
                <a:pt x="0" y="3616"/>
              </a:moveTo>
              <a:lnTo>
                <a:pt x="184255" y="3616"/>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solidFill>
              <a:schemeClr val="bg1"/>
            </a:solidFill>
            <a:latin typeface="Times New Roman" charset="0"/>
            <a:ea typeface="Times New Roman" charset="0"/>
            <a:cs typeface="Times New Roman" charset="0"/>
          </a:endParaRPr>
        </a:p>
      </dsp:txBody>
      <dsp:txXfrm>
        <a:off x="5359087" y="2933017"/>
        <a:ext cx="9212" cy="9212"/>
      </dsp:txXfrm>
    </dsp:sp>
    <dsp:sp modelId="{4D01DA43-DCAD-B449-B886-B0547724D20A}">
      <dsp:nvSpPr>
        <dsp:cNvPr id="0" name=""/>
        <dsp:cNvSpPr/>
      </dsp:nvSpPr>
      <dsp:spPr>
        <a:xfrm>
          <a:off x="5455769" y="2633771"/>
          <a:ext cx="901401" cy="613942"/>
        </a:xfrm>
        <a:prstGeom prst="roundRect">
          <a:avLst>
            <a:gd name="adj" fmla="val 10000"/>
          </a:avLst>
        </a:prstGeom>
        <a:gradFill rotWithShape="0">
          <a:gsLst>
            <a:gs pos="0">
              <a:srgbClr val="FF0000"/>
            </a:gs>
            <a:gs pos="59000">
              <a:schemeClr val="accent2">
                <a:lumMod val="40000"/>
                <a:lumOff val="60000"/>
                <a:alpha val="47000"/>
              </a:schemeClr>
            </a:gs>
          </a:gsLst>
          <a:lin ang="54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smtClean="0">
              <a:latin typeface="Times New Roman" charset="0"/>
              <a:ea typeface="Times New Roman" charset="0"/>
              <a:cs typeface="Times New Roman" charset="0"/>
            </a:rPr>
            <a:t>Block006</a:t>
          </a:r>
          <a:endParaRPr lang="en-US" sz="1200" kern="1200" dirty="0">
            <a:latin typeface="Times New Roman" charset="0"/>
            <a:ea typeface="Times New Roman" charset="0"/>
            <a:cs typeface="Times New Roman" charset="0"/>
          </a:endParaRPr>
        </a:p>
      </dsp:txBody>
      <dsp:txXfrm>
        <a:off x="5473751" y="2651753"/>
        <a:ext cx="865437" cy="577978"/>
      </dsp:txXfrm>
    </dsp:sp>
    <dsp:sp modelId="{7C96B28B-96B1-394B-8C2A-E0AEC3A10FF3}">
      <dsp:nvSpPr>
        <dsp:cNvPr id="0" name=""/>
        <dsp:cNvSpPr/>
      </dsp:nvSpPr>
      <dsp:spPr>
        <a:xfrm rot="265750">
          <a:off x="6356915" y="2943711"/>
          <a:ext cx="170523" cy="7232"/>
        </a:xfrm>
        <a:custGeom>
          <a:avLst/>
          <a:gdLst/>
          <a:ahLst/>
          <a:cxnLst/>
          <a:rect l="0" t="0" r="0" b="0"/>
          <a:pathLst>
            <a:path>
              <a:moveTo>
                <a:pt x="0" y="3616"/>
              </a:moveTo>
              <a:lnTo>
                <a:pt x="170523" y="3616"/>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solidFill>
              <a:schemeClr val="bg1"/>
            </a:solidFill>
            <a:latin typeface="Times New Roman" charset="0"/>
            <a:ea typeface="Times New Roman" charset="0"/>
            <a:cs typeface="Times New Roman" charset="0"/>
          </a:endParaRPr>
        </a:p>
      </dsp:txBody>
      <dsp:txXfrm>
        <a:off x="6437914" y="2943064"/>
        <a:ext cx="8526" cy="8526"/>
      </dsp:txXfrm>
    </dsp:sp>
    <dsp:sp modelId="{5B5E93E1-EB07-1D45-B07B-98778A55BE68}">
      <dsp:nvSpPr>
        <dsp:cNvPr id="0" name=""/>
        <dsp:cNvSpPr/>
      </dsp:nvSpPr>
      <dsp:spPr>
        <a:xfrm>
          <a:off x="6527184" y="2647004"/>
          <a:ext cx="1100615" cy="613815"/>
        </a:xfrm>
        <a:prstGeom prst="roundRect">
          <a:avLst>
            <a:gd name="adj" fmla="val 10000"/>
          </a:avLst>
        </a:prstGeom>
        <a:gradFill rotWithShape="0">
          <a:gsLst>
            <a:gs pos="0">
              <a:srgbClr val="FF0000"/>
            </a:gs>
            <a:gs pos="59000">
              <a:schemeClr val="accent2">
                <a:lumMod val="40000"/>
                <a:lumOff val="60000"/>
                <a:alpha val="47000"/>
              </a:schemeClr>
            </a:gs>
          </a:gsLst>
          <a:lin ang="54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latin typeface="Times New Roman" charset="0"/>
              <a:ea typeface="Times New Roman" charset="0"/>
              <a:cs typeface="Times New Roman" charset="0"/>
            </a:rPr>
            <a:t>Block007</a:t>
          </a:r>
          <a:endParaRPr lang="en-US" sz="1200" kern="1200" dirty="0">
            <a:latin typeface="Times New Roman" charset="0"/>
            <a:ea typeface="Times New Roman" charset="0"/>
            <a:cs typeface="Times New Roman" charset="0"/>
          </a:endParaRPr>
        </a:p>
      </dsp:txBody>
      <dsp:txXfrm>
        <a:off x="6545162" y="2664982"/>
        <a:ext cx="1064659" cy="577859"/>
      </dsp:txXfrm>
    </dsp:sp>
    <dsp:sp modelId="{0242263A-4574-E54F-A20F-60FCB49BDB3E}">
      <dsp:nvSpPr>
        <dsp:cNvPr id="0" name=""/>
        <dsp:cNvSpPr/>
      </dsp:nvSpPr>
      <dsp:spPr>
        <a:xfrm rot="4537522">
          <a:off x="852440" y="2736960"/>
          <a:ext cx="631766" cy="7232"/>
        </a:xfrm>
        <a:custGeom>
          <a:avLst/>
          <a:gdLst/>
          <a:ahLst/>
          <a:cxnLst/>
          <a:rect l="0" t="0" r="0" b="0"/>
          <a:pathLst>
            <a:path>
              <a:moveTo>
                <a:pt x="0" y="3616"/>
              </a:moveTo>
              <a:lnTo>
                <a:pt x="631766" y="3616"/>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solidFill>
              <a:schemeClr val="bg1"/>
            </a:solidFill>
            <a:latin typeface="Times New Roman" charset="0"/>
            <a:ea typeface="Times New Roman" charset="0"/>
            <a:cs typeface="Times New Roman" charset="0"/>
          </a:endParaRPr>
        </a:p>
      </dsp:txBody>
      <dsp:txXfrm>
        <a:off x="1152529" y="2724782"/>
        <a:ext cx="31588" cy="31588"/>
      </dsp:txXfrm>
    </dsp:sp>
    <dsp:sp modelId="{9EF0E352-3357-C24B-839D-333ADA9756D9}">
      <dsp:nvSpPr>
        <dsp:cNvPr id="0" name=""/>
        <dsp:cNvSpPr/>
      </dsp:nvSpPr>
      <dsp:spPr>
        <a:xfrm>
          <a:off x="1246745" y="2755634"/>
          <a:ext cx="980222" cy="581872"/>
        </a:xfrm>
        <a:prstGeom prst="roundRect">
          <a:avLst>
            <a:gd name="adj" fmla="val 10000"/>
          </a:avLst>
        </a:prstGeom>
        <a:solidFill>
          <a:srgbClr val="FF0000"/>
        </a:soli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smtClean="0">
              <a:latin typeface="Times New Roman" charset="0"/>
              <a:ea typeface="Times New Roman" charset="0"/>
              <a:cs typeface="Times New Roman" charset="0"/>
            </a:rPr>
            <a:t>Block002</a:t>
          </a:r>
          <a:endParaRPr lang="en-US" sz="1200" kern="1200" dirty="0">
            <a:latin typeface="Times New Roman" charset="0"/>
            <a:ea typeface="Times New Roman" charset="0"/>
            <a:cs typeface="Times New Roman" charset="0"/>
          </a:endParaRPr>
        </a:p>
      </dsp:txBody>
      <dsp:txXfrm>
        <a:off x="1263787" y="2772676"/>
        <a:ext cx="946138" cy="547788"/>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05CD3A-A5A4-3C4C-A2C7-E7B40879C2B0}" type="datetimeFigureOut">
              <a:rPr lang="en-US" smtClean="0"/>
              <a:t>9/28/18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5B57CA-DA41-FB4A-AB22-F92CCEB7FC81}" type="slidenum">
              <a:rPr lang="en-US" smtClean="0"/>
              <a:t>‹#›</a:t>
            </a:fld>
            <a:endParaRPr lang="en-US"/>
          </a:p>
        </p:txBody>
      </p:sp>
    </p:spTree>
    <p:extLst>
      <p:ext uri="{BB962C8B-B14F-4D97-AF65-F5344CB8AC3E}">
        <p14:creationId xmlns:p14="http://schemas.microsoft.com/office/powerpoint/2010/main" val="1482677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World_Economic_Forum" TargetMode="External"/><Relationship Id="rId4" Type="http://schemas.openxmlformats.org/officeDocument/2006/relationships/hyperlink" Target="https://en.wikipedia.org/wiki/Blockchain#cite_note-160" TargetMode="External"/><Relationship Id="rId5" Type="http://schemas.openxmlformats.org/officeDocument/2006/relationships/hyperlink" Target="https://en.wikipedia.org/wiki/Blockchain#cite_note-161" TargetMode="External"/><Relationship Id="rId6" Type="http://schemas.openxmlformats.org/officeDocument/2006/relationships/hyperlink" Target="https://en.wikipedia.org/wiki/Harvard_Business_School" TargetMode="External"/><Relationship Id="rId7" Type="http://schemas.openxmlformats.org/officeDocument/2006/relationships/hyperlink" Target="https://en.wikipedia.org/wiki/Marco_Iansiti" TargetMode="External"/><Relationship Id="rId8" Type="http://schemas.openxmlformats.org/officeDocument/2006/relationships/hyperlink" Target="https://en.wikipedia.org/wiki/Karim_R._Lakhani" TargetMode="External"/><Relationship Id="rId9" Type="http://schemas.openxmlformats.org/officeDocument/2006/relationships/hyperlink" Target="https://en.wikipedia.org/wiki/Disruptive_technology" TargetMode="External"/><Relationship Id="rId10" Type="http://schemas.openxmlformats.org/officeDocument/2006/relationships/hyperlink" Target="https://en.wikipedia.org/wiki/Foundational_innovation" TargetMode="External"/><Relationship Id="rId11" Type="http://schemas.openxmlformats.org/officeDocument/2006/relationships/hyperlink" Target="https://en.wikipedia.org/wiki/Blockchain#cite_note-hbr201701-8" TargetMode="External"/><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itcoin.org/bitcoin.pdf" TargetMode="External"/><Relationship Id="rId4" Type="http://schemas.openxmlformats.org/officeDocument/2006/relationships/hyperlink" Target="https://en.wikipedia.org/wiki/Satoshi_Nakamoto" TargetMode="External"/><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s://coinmarketcap.com/chart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5C207E-F03E-B347-9429-2876AEA3CED3}" type="slidenum">
              <a:rPr kumimoji="1" lang="zh-CN" altLang="en-US" smtClean="0"/>
              <a:t>2</a:t>
            </a:fld>
            <a:endParaRPr kumimoji="1" lang="zh-CN" altLang="en-US"/>
          </a:p>
        </p:txBody>
      </p:sp>
    </p:spTree>
    <p:extLst>
      <p:ext uri="{BB962C8B-B14F-4D97-AF65-F5344CB8AC3E}">
        <p14:creationId xmlns:p14="http://schemas.microsoft.com/office/powerpoint/2010/main" val="908375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u="none" dirty="0" smtClean="0">
                <a:latin typeface="Times New Roman" charset="0"/>
                <a:ea typeface="Times New Roman" charset="0"/>
                <a:cs typeface="Times New Roman" charset="0"/>
              </a:rPr>
              <a:t> </a:t>
            </a:r>
            <a:r>
              <a:rPr lang="en-US" sz="1200" b="0" i="0" u="none" kern="1200" dirty="0" smtClean="0">
                <a:solidFill>
                  <a:schemeClr val="tx1"/>
                </a:solidFill>
                <a:effectLst/>
                <a:latin typeface="+mn-lt"/>
                <a:ea typeface="+mn-ea"/>
                <a:cs typeface="+mn-cs"/>
              </a:rPr>
              <a:t>A </a:t>
            </a:r>
            <a:r>
              <a:rPr lang="en-US" sz="1200" b="0" i="0" u="none" strike="noStrike" kern="1200" dirty="0" smtClean="0">
                <a:solidFill>
                  <a:schemeClr val="tx1"/>
                </a:solidFill>
                <a:effectLst/>
                <a:latin typeface="+mn-lt"/>
                <a:ea typeface="+mn-ea"/>
                <a:cs typeface="+mn-cs"/>
                <a:hlinkClick r:id="rId3" tooltip="World Economic Forum"/>
              </a:rPr>
              <a:t>World Economic Forum</a:t>
            </a:r>
            <a:r>
              <a:rPr lang="en-US" sz="1200" b="0" i="0" u="none" kern="1200" dirty="0" smtClean="0">
                <a:solidFill>
                  <a:schemeClr val="tx1"/>
                </a:solidFill>
                <a:effectLst/>
                <a:latin typeface="+mn-lt"/>
                <a:ea typeface="+mn-ea"/>
                <a:cs typeface="+mn-cs"/>
              </a:rPr>
              <a:t> report from September 2015 predicted that by 2025 ten percent of global GDP would be stored on </a:t>
            </a:r>
            <a:r>
              <a:rPr lang="en-US" sz="1200" b="0" i="0" u="none" kern="1200" dirty="0" err="1" smtClean="0">
                <a:solidFill>
                  <a:schemeClr val="tx1"/>
                </a:solidFill>
                <a:effectLst/>
                <a:latin typeface="+mn-lt"/>
                <a:ea typeface="+mn-ea"/>
                <a:cs typeface="+mn-cs"/>
              </a:rPr>
              <a:t>blockchains</a:t>
            </a:r>
            <a:r>
              <a:rPr lang="en-US" sz="1200" b="0" i="0" u="none" kern="1200" dirty="0" smtClean="0">
                <a:solidFill>
                  <a:schemeClr val="tx1"/>
                </a:solidFill>
                <a:effectLst/>
                <a:latin typeface="+mn-lt"/>
                <a:ea typeface="+mn-ea"/>
                <a:cs typeface="+mn-cs"/>
              </a:rPr>
              <a:t> technology.</a:t>
            </a:r>
            <a:r>
              <a:rPr lang="en-US" sz="1200" b="0" i="0" u="none" strike="noStrike" kern="1200" baseline="30000" dirty="0" smtClean="0">
                <a:solidFill>
                  <a:schemeClr val="tx1"/>
                </a:solidFill>
                <a:effectLst/>
                <a:latin typeface="+mn-lt"/>
                <a:ea typeface="+mn-ea"/>
                <a:cs typeface="+mn-cs"/>
                <a:hlinkClick r:id="rId4"/>
              </a:rPr>
              <a:t>[160]</a:t>
            </a:r>
            <a:r>
              <a:rPr lang="en-US" sz="1200" b="0" i="0" u="none" strike="noStrike" kern="1200" baseline="30000" dirty="0" smtClean="0">
                <a:solidFill>
                  <a:schemeClr val="tx1"/>
                </a:solidFill>
                <a:effectLst/>
                <a:latin typeface="+mn-lt"/>
                <a:ea typeface="+mn-ea"/>
                <a:cs typeface="+mn-cs"/>
                <a:hlinkClick r:id="rId5"/>
              </a:rPr>
              <a:t>[161]</a:t>
            </a:r>
            <a:endParaRPr lang="en-US" sz="1200" b="0" i="0" u="none" kern="1200" dirty="0" smtClean="0">
              <a:solidFill>
                <a:schemeClr val="tx1"/>
              </a:solidFill>
              <a:effectLst/>
              <a:latin typeface="+mn-lt"/>
              <a:ea typeface="+mn-ea"/>
              <a:cs typeface="+mn-cs"/>
            </a:endParaRPr>
          </a:p>
          <a:p>
            <a:r>
              <a:rPr lang="en-US" sz="1200" b="0" i="0" u="none" kern="1200" dirty="0" smtClean="0">
                <a:solidFill>
                  <a:schemeClr val="tx1"/>
                </a:solidFill>
                <a:effectLst/>
                <a:latin typeface="+mn-lt"/>
                <a:ea typeface="+mn-ea"/>
                <a:cs typeface="+mn-cs"/>
              </a:rPr>
              <a:t>In early 2017, </a:t>
            </a:r>
            <a:r>
              <a:rPr lang="en-US" sz="1200" b="0" i="0" u="none" strike="noStrike" kern="1200" dirty="0" smtClean="0">
                <a:solidFill>
                  <a:schemeClr val="tx1"/>
                </a:solidFill>
                <a:effectLst/>
                <a:latin typeface="+mn-lt"/>
                <a:ea typeface="+mn-ea"/>
                <a:cs typeface="+mn-cs"/>
                <a:hlinkClick r:id="rId6" tooltip="Harvard Business School"/>
              </a:rPr>
              <a:t>Harvard Business School</a:t>
            </a:r>
            <a:r>
              <a:rPr lang="en-US" sz="1200" b="0" i="0" u="none" kern="1200" dirty="0" smtClean="0">
                <a:solidFill>
                  <a:schemeClr val="tx1"/>
                </a:solidFill>
                <a:effectLst/>
                <a:latin typeface="+mn-lt"/>
                <a:ea typeface="+mn-ea"/>
                <a:cs typeface="+mn-cs"/>
              </a:rPr>
              <a:t> professors </a:t>
            </a:r>
            <a:r>
              <a:rPr lang="en-US" sz="1200" b="0" i="0" u="none" strike="noStrike" kern="1200" dirty="0" smtClean="0">
                <a:solidFill>
                  <a:schemeClr val="tx1"/>
                </a:solidFill>
                <a:effectLst/>
                <a:latin typeface="+mn-lt"/>
                <a:ea typeface="+mn-ea"/>
                <a:cs typeface="+mn-cs"/>
                <a:hlinkClick r:id="rId7" tooltip="Marco Iansiti"/>
              </a:rPr>
              <a:t>Marco Iansiti</a:t>
            </a:r>
            <a:r>
              <a:rPr lang="en-US" sz="1200" b="0" i="0" u="none"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8" tooltip="Karim R. Lakhani"/>
              </a:rPr>
              <a:t>Karim R. Lakhani</a:t>
            </a:r>
            <a:r>
              <a:rPr lang="en-US" sz="1200" b="0" i="0" u="none" kern="1200" dirty="0" smtClean="0">
                <a:solidFill>
                  <a:schemeClr val="tx1"/>
                </a:solidFill>
                <a:effectLst/>
                <a:latin typeface="+mn-lt"/>
                <a:ea typeface="+mn-ea"/>
                <a:cs typeface="+mn-cs"/>
              </a:rPr>
              <a:t> said the blockchain is not a </a:t>
            </a:r>
            <a:r>
              <a:rPr lang="en-US" sz="1200" b="0" i="0" u="none" strike="noStrike" kern="1200" dirty="0" smtClean="0">
                <a:solidFill>
                  <a:schemeClr val="tx1"/>
                </a:solidFill>
                <a:effectLst/>
                <a:latin typeface="+mn-lt"/>
                <a:ea typeface="+mn-ea"/>
                <a:cs typeface="+mn-cs"/>
                <a:hlinkClick r:id="rId9" tooltip="Disruptive technology"/>
              </a:rPr>
              <a:t>disruptive technology</a:t>
            </a:r>
            <a:r>
              <a:rPr lang="en-US" sz="1200" b="0" i="0" u="none" kern="1200" dirty="0" smtClean="0">
                <a:solidFill>
                  <a:schemeClr val="tx1"/>
                </a:solidFill>
                <a:effectLst/>
                <a:latin typeface="+mn-lt"/>
                <a:ea typeface="+mn-ea"/>
                <a:cs typeface="+mn-cs"/>
              </a:rPr>
              <a:t> that undercuts the cost of an existing business model, but is a </a:t>
            </a:r>
            <a:r>
              <a:rPr lang="en-US" sz="1200" b="0" i="0" u="none" strike="noStrike" kern="1200" dirty="0" smtClean="0">
                <a:solidFill>
                  <a:schemeClr val="tx1"/>
                </a:solidFill>
                <a:effectLst/>
                <a:latin typeface="+mn-lt"/>
                <a:ea typeface="+mn-ea"/>
                <a:cs typeface="+mn-cs"/>
                <a:hlinkClick r:id="rId10" tooltip="Foundational innovation"/>
              </a:rPr>
              <a:t>foundational technology</a:t>
            </a:r>
            <a:r>
              <a:rPr lang="en-US" sz="1200" b="0" i="0" u="none" kern="1200" dirty="0" smtClean="0">
                <a:solidFill>
                  <a:schemeClr val="tx1"/>
                </a:solidFill>
                <a:effectLst/>
                <a:latin typeface="+mn-lt"/>
                <a:ea typeface="+mn-ea"/>
                <a:cs typeface="+mn-cs"/>
              </a:rPr>
              <a:t> that "has the potential to create new foundations for our economic and social systems". They further predicted that, while foundational innovations can have enormous impact, "It will take decades for blockchain to seep into our economic and social infrastructure."</a:t>
            </a:r>
            <a:r>
              <a:rPr lang="en-US" sz="1200" b="0" i="0" u="none" strike="noStrike" kern="1200" baseline="30000" dirty="0" smtClean="0">
                <a:solidFill>
                  <a:schemeClr val="tx1"/>
                </a:solidFill>
                <a:effectLst/>
                <a:latin typeface="+mn-lt"/>
                <a:ea typeface="+mn-ea"/>
                <a:cs typeface="+mn-cs"/>
                <a:hlinkClick r:id="rId11"/>
              </a:rPr>
              <a:t>[8]</a:t>
            </a:r>
            <a:endParaRPr lang="en-US" sz="1200" b="0" i="0" u="none" kern="1200" dirty="0" smtClean="0">
              <a:solidFill>
                <a:schemeClr val="tx1"/>
              </a:solidFill>
              <a:effectLst/>
              <a:latin typeface="+mn-lt"/>
              <a:ea typeface="+mn-ea"/>
              <a:cs typeface="+mn-cs"/>
            </a:endParaRPr>
          </a:p>
          <a:p>
            <a:endParaRPr lang="en-US" u="none" dirty="0"/>
          </a:p>
        </p:txBody>
      </p:sp>
      <p:sp>
        <p:nvSpPr>
          <p:cNvPr id="4" name="Slide Number Placeholder 3"/>
          <p:cNvSpPr>
            <a:spLocks noGrp="1"/>
          </p:cNvSpPr>
          <p:nvPr>
            <p:ph type="sldNum" sz="quarter" idx="10"/>
          </p:nvPr>
        </p:nvSpPr>
        <p:spPr/>
        <p:txBody>
          <a:bodyPr/>
          <a:lstStyle/>
          <a:p>
            <a:fld id="{1F5C207E-F03E-B347-9429-2876AEA3CED3}" type="slidenum">
              <a:rPr kumimoji="1" lang="zh-CN" altLang="en-US" smtClean="0"/>
              <a:t>12</a:t>
            </a:fld>
            <a:endParaRPr kumimoji="1" lang="zh-CN" altLang="en-US"/>
          </a:p>
        </p:txBody>
      </p:sp>
    </p:spTree>
    <p:extLst>
      <p:ext uri="{BB962C8B-B14F-4D97-AF65-F5344CB8AC3E}">
        <p14:creationId xmlns:p14="http://schemas.microsoft.com/office/powerpoint/2010/main" val="118050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lnSpc>
                <a:spcPct val="170000"/>
              </a:lnSpc>
              <a:buFont typeface="Wingdings" charset="2"/>
              <a:buChar char="v"/>
            </a:pPr>
            <a:r>
              <a:rPr lang="en-US" sz="1200" dirty="0" smtClean="0">
                <a:effectLst/>
                <a:latin typeface="Times New Roman" charset="0"/>
                <a:ea typeface="Times New Roman" charset="0"/>
                <a:cs typeface="Times New Roman" charset="0"/>
              </a:rPr>
              <a:t>Block difficult </a:t>
            </a:r>
          </a:p>
          <a:p>
            <a:pPr algn="just">
              <a:lnSpc>
                <a:spcPct val="170000"/>
              </a:lnSpc>
              <a:buFont typeface="Wingdings" charset="2"/>
              <a:buChar char="v"/>
            </a:pPr>
            <a:r>
              <a:rPr lang="en-US" sz="1200" dirty="0" smtClean="0">
                <a:effectLst/>
                <a:latin typeface="Times New Roman" charset="0"/>
                <a:ea typeface="Times New Roman" charset="0"/>
                <a:cs typeface="Times New Roman" charset="0"/>
              </a:rPr>
              <a:t>Target 10 minutes between blocks </a:t>
            </a:r>
          </a:p>
          <a:p>
            <a:pPr algn="just">
              <a:lnSpc>
                <a:spcPct val="170000"/>
              </a:lnSpc>
              <a:buFont typeface="Wingdings" charset="2"/>
              <a:buChar char="v"/>
            </a:pPr>
            <a:r>
              <a:rPr lang="en-US" sz="1200" dirty="0" smtClean="0">
                <a:effectLst/>
                <a:latin typeface="Times New Roman" charset="0"/>
                <a:ea typeface="Times New Roman" charset="0"/>
                <a:cs typeface="Times New Roman" charset="0"/>
              </a:rPr>
              <a:t>Mining rewards</a:t>
            </a:r>
          </a:p>
          <a:p>
            <a:pPr algn="just">
              <a:lnSpc>
                <a:spcPct val="170000"/>
              </a:lnSpc>
              <a:buFont typeface="Wingdings" charset="2"/>
              <a:buChar char="v"/>
            </a:pPr>
            <a:r>
              <a:rPr lang="en-US" sz="1200" dirty="0" err="1" smtClean="0">
                <a:effectLst/>
                <a:latin typeface="Times New Roman" charset="0"/>
                <a:ea typeface="Times New Roman" charset="0"/>
                <a:cs typeface="Times New Roman" charset="0"/>
              </a:rPr>
              <a:t>Coinbase</a:t>
            </a:r>
            <a:r>
              <a:rPr lang="en-US" sz="1200" dirty="0" smtClean="0">
                <a:effectLst/>
                <a:latin typeface="Times New Roman" charset="0"/>
                <a:ea typeface="Times New Roman" charset="0"/>
                <a:cs typeface="Times New Roman" charset="0"/>
              </a:rPr>
              <a:t> </a:t>
            </a:r>
          </a:p>
          <a:p>
            <a:pPr algn="just">
              <a:lnSpc>
                <a:spcPct val="170000"/>
              </a:lnSpc>
              <a:buFont typeface="Wingdings" charset="2"/>
              <a:buChar char="v"/>
            </a:pPr>
            <a:r>
              <a:rPr lang="en-US" sz="1200" dirty="0" smtClean="0">
                <a:effectLst/>
                <a:latin typeface="Times New Roman" charset="0"/>
                <a:ea typeface="Times New Roman" charset="0"/>
                <a:cs typeface="Times New Roman" charset="0"/>
              </a:rPr>
              <a:t>Genesis Blockchain </a:t>
            </a:r>
          </a:p>
          <a:p>
            <a:pPr algn="just">
              <a:lnSpc>
                <a:spcPct val="170000"/>
              </a:lnSpc>
              <a:buFont typeface="Wingdings" charset="2"/>
              <a:buChar char="v"/>
            </a:pPr>
            <a:r>
              <a:rPr lang="en-US" sz="1200" dirty="0" smtClean="0">
                <a:effectLst/>
                <a:latin typeface="Times New Roman" charset="0"/>
                <a:ea typeface="Times New Roman" charset="0"/>
                <a:cs typeface="Times New Roman" charset="0"/>
              </a:rPr>
              <a:t>A fork occurs when Blocks found at the same times by miners</a:t>
            </a:r>
            <a:endParaRPr lang="en-US" sz="1200" dirty="0" smtClean="0">
              <a:latin typeface="Times New Roman" charset="0"/>
              <a:ea typeface="Times New Roman" charset="0"/>
              <a:cs typeface="Times New Roman" charset="0"/>
            </a:endParaRPr>
          </a:p>
          <a:p>
            <a:pPr algn="just">
              <a:lnSpc>
                <a:spcPct val="170000"/>
              </a:lnSpc>
              <a:buFont typeface="Wingdings" charset="2"/>
              <a:buChar char="v"/>
            </a:pPr>
            <a:endParaRPr lang="en-US" sz="1200" dirty="0" smtClean="0">
              <a:latin typeface="Times New Roman" charset="0"/>
              <a:ea typeface="Times New Roman" charset="0"/>
              <a:cs typeface="Times New Roman" charset="0"/>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1F5C207E-F03E-B347-9429-2876AEA3CED3}" type="slidenum">
              <a:rPr kumimoji="1" lang="zh-CN" altLang="en-US" smtClean="0"/>
              <a:t>14</a:t>
            </a:fld>
            <a:endParaRPr kumimoji="1" lang="zh-CN" altLang="en-US"/>
          </a:p>
        </p:txBody>
      </p:sp>
    </p:spTree>
    <p:extLst>
      <p:ext uri="{BB962C8B-B14F-4D97-AF65-F5344CB8AC3E}">
        <p14:creationId xmlns:p14="http://schemas.microsoft.com/office/powerpoint/2010/main" val="1527079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sz="1200" b="0" dirty="0" smtClean="0">
                <a:effectLst/>
                <a:latin typeface="TimesNewRomanMTStd" charset="0"/>
                <a:ea typeface="TimesNewRomanMTStd" charset="0"/>
                <a:cs typeface="TimesNewRomanMTStd" charset="0"/>
              </a:rPr>
              <a:t>Smart contracts are computer programs that can be correctly executed by a network of mutually distrusting nodes, without the need of an external trusted authority. </a:t>
            </a:r>
          </a:p>
          <a:p>
            <a:pPr algn="just"/>
            <a:r>
              <a:rPr lang="en-US" sz="1200" b="0" dirty="0" smtClean="0">
                <a:effectLst/>
                <a:latin typeface="TimesNewRomanMTStd" charset="0"/>
                <a:ea typeface="TimesNewRomanMTStd" charset="0"/>
                <a:cs typeface="TimesNewRomanMTStd" charset="0"/>
              </a:rPr>
              <a:t>Handle transfer of assets</a:t>
            </a:r>
          </a:p>
          <a:p>
            <a:pPr algn="just"/>
            <a:r>
              <a:rPr lang="en-US" sz="1200" b="0" dirty="0" smtClean="0">
                <a:effectLst/>
                <a:latin typeface="TimesNewRomanMTStd" charset="0"/>
                <a:ea typeface="TimesNewRomanMTStd" charset="0"/>
                <a:cs typeface="TimesNewRomanMTStd" charset="0"/>
              </a:rPr>
              <a:t> Since smart contracts are stored on a blockchain, they are immutable, public and decentralized. </a:t>
            </a:r>
          </a:p>
          <a:p>
            <a:pPr algn="just"/>
            <a:r>
              <a:rPr lang="en-US" sz="1200" b="0" dirty="0" smtClean="0">
                <a:effectLst/>
                <a:latin typeface="TimesNewRomanMTStd" charset="0"/>
                <a:ea typeface="TimesNewRomanMTStd" charset="0"/>
                <a:cs typeface="TimesNewRomanMTStd" charset="0"/>
              </a:rPr>
              <a:t>Managing the contract execution led to severe security challenges which aim at stealing or tampering the assets. </a:t>
            </a:r>
          </a:p>
          <a:p>
            <a:pPr algn="just"/>
            <a:r>
              <a:rPr lang="en-US" sz="1200" b="0" dirty="0" smtClean="0">
                <a:effectLst/>
                <a:latin typeface="TimesNewRomanMTStd" charset="0"/>
                <a:ea typeface="TimesNewRomanMTStd" charset="0"/>
                <a:cs typeface="TimesNewRomanMTStd" charset="0"/>
              </a:rPr>
              <a:t> Smart Contracts rely on a non-standard software life-cycle </a:t>
            </a:r>
          </a:p>
          <a:p>
            <a:pPr algn="just"/>
            <a:r>
              <a:rPr lang="en-US" sz="1200" b="0" dirty="0" smtClean="0">
                <a:effectLst/>
                <a:latin typeface="TimesNewRomanMTStd" charset="0"/>
                <a:ea typeface="TimesNewRomanMTStd" charset="0"/>
                <a:cs typeface="TimesNewRomanMTStd" charset="0"/>
              </a:rPr>
              <a:t> Handling updates or bugs  due to releasing a new version of the software</a:t>
            </a:r>
          </a:p>
          <a:p>
            <a:pPr algn="just"/>
            <a:r>
              <a:rPr lang="en-US" sz="1200" b="0" dirty="0" err="1" smtClean="0">
                <a:effectLst/>
                <a:latin typeface="TimesNewRomanMTStd" charset="0"/>
                <a:ea typeface="TimesNewRomanMTStd" charset="0"/>
                <a:cs typeface="TimesNewRomanMTStd" charset="0"/>
              </a:rPr>
              <a:t>E.g</a:t>
            </a:r>
            <a:r>
              <a:rPr lang="en-US" sz="1200" b="0" dirty="0" smtClean="0">
                <a:effectLst/>
                <a:latin typeface="TimesNewRomanMTStd" charset="0"/>
                <a:ea typeface="TimesNewRomanMTStd" charset="0"/>
                <a:cs typeface="TimesNewRomanMTStd" charset="0"/>
              </a:rPr>
              <a:t> a wallet application, causing the freezing of about 500K Ethers (about 150M USD, in November 2017). </a:t>
            </a:r>
          </a:p>
          <a:p>
            <a:pPr algn="just"/>
            <a:r>
              <a:rPr lang="en-US" sz="1200" b="0" dirty="0" smtClean="0">
                <a:effectLst/>
                <a:latin typeface="TimesNewRomanMTStd" charset="0"/>
                <a:ea typeface="TimesNewRomanMTStd" charset="0"/>
                <a:cs typeface="TimesNewRomanMTStd" charset="0"/>
              </a:rPr>
              <a:t>The DAO [14] was a contract implementing a crowd-funding platform, which raised ∼ $150M before being attacked on June 18th, 2016. </a:t>
            </a:r>
          </a:p>
          <a:p>
            <a:pPr algn="just"/>
            <a:r>
              <a:rPr lang="en-US" sz="1200" b="0" dirty="0" smtClean="0">
                <a:effectLst/>
                <a:latin typeface="TimesNewRomanMTStd" charset="0"/>
                <a:ea typeface="TimesNewRomanMTStd" charset="0"/>
                <a:cs typeface="TimesNewRomanMTStd" charset="0"/>
              </a:rPr>
              <a:t>An attacker managed to put ∼ $60M under her control, until the hard-fork of the blockchain nullified the effects of the transactions involved in the attack. </a:t>
            </a:r>
            <a:endParaRPr lang="en-US" sz="1200" b="0" dirty="0" smtClean="0">
              <a:latin typeface="TimesNewRomanMTStd" charset="0"/>
              <a:ea typeface="TimesNewRomanMTStd" charset="0"/>
              <a:cs typeface="TimesNewRomanMTStd" charset="0"/>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a:t>
            </a:r>
            <a:r>
              <a:rPr lang="en-US" sz="1200" b="0" i="0" kern="1200" dirty="0" err="1" smtClean="0">
                <a:solidFill>
                  <a:schemeClr val="tx1"/>
                </a:solidFill>
                <a:effectLst/>
                <a:latin typeface="+mn-lt"/>
                <a:ea typeface="+mn-ea"/>
                <a:cs typeface="+mn-cs"/>
              </a:rPr>
              <a:t>analyse</a:t>
            </a:r>
            <a:r>
              <a:rPr lang="en-US" sz="1200" b="0" i="0" kern="1200" dirty="0" smtClean="0">
                <a:solidFill>
                  <a:schemeClr val="tx1"/>
                </a:solidFill>
                <a:effectLst/>
                <a:latin typeface="+mn-lt"/>
                <a:ea typeface="+mn-ea"/>
                <a:cs typeface="+mn-cs"/>
              </a:rPr>
              <a:t> a case of study where a bug discovered in a Smart Contract library, and perhaps "unsafe" programming, allowed an attack on Parity, a wallet application, causing the freezing of about 500K Ethers (about 150M USD, in November 2017). In this study we analyze the source code of Parity and the library, and discuss how </a:t>
            </a:r>
            <a:r>
              <a:rPr lang="en-US" sz="1200" b="0" i="0" kern="1200" dirty="0" err="1" smtClean="0">
                <a:solidFill>
                  <a:schemeClr val="tx1"/>
                </a:solidFill>
                <a:effectLst/>
                <a:latin typeface="+mn-lt"/>
                <a:ea typeface="+mn-ea"/>
                <a:cs typeface="+mn-cs"/>
              </a:rPr>
              <a:t>recognised</a:t>
            </a:r>
            <a:r>
              <a:rPr lang="en-US" sz="1200" b="0" i="0" kern="1200" dirty="0" smtClean="0">
                <a:solidFill>
                  <a:schemeClr val="tx1"/>
                </a:solidFill>
                <a:effectLst/>
                <a:latin typeface="+mn-lt"/>
                <a:ea typeface="+mn-ea"/>
                <a:cs typeface="+mn-cs"/>
              </a:rPr>
              <a:t> best practices could mitigate, if adopted and adapted, such detrimental software misbehavior. We also reflect on the specificity of Smart Contract software development, which makes some of the existing approaches insufficient, and call for the definition of a specific Blockchain Software Engineering.</a:t>
            </a:r>
          </a:p>
          <a:p>
            <a:r>
              <a:rPr lang="en-US" sz="1200" b="0" i="0" kern="1200" dirty="0" smtClean="0">
                <a:solidFill>
                  <a:schemeClr val="tx1"/>
                </a:solidFill>
                <a:effectLst/>
                <a:latin typeface="+mn-lt"/>
                <a:ea typeface="+mn-ea"/>
                <a:cs typeface="+mn-cs"/>
              </a:rPr>
              <a:t>We </a:t>
            </a:r>
            <a:r>
              <a:rPr lang="en-US" sz="1200" b="0" i="0" kern="1200" dirty="0" err="1" smtClean="0">
                <a:solidFill>
                  <a:schemeClr val="tx1"/>
                </a:solidFill>
                <a:effectLst/>
                <a:latin typeface="+mn-lt"/>
                <a:ea typeface="+mn-ea"/>
                <a:cs typeface="+mn-cs"/>
              </a:rPr>
              <a:t>analyse</a:t>
            </a:r>
            <a:r>
              <a:rPr lang="en-US" sz="1200" b="0" i="0" kern="1200" dirty="0" smtClean="0">
                <a:solidFill>
                  <a:schemeClr val="tx1"/>
                </a:solidFill>
                <a:effectLst/>
                <a:latin typeface="+mn-lt"/>
                <a:ea typeface="+mn-ea"/>
                <a:cs typeface="+mn-cs"/>
              </a:rPr>
              <a:t> a case of study where a bug discovered in a Smart Contract library, and perhaps "unsafe" programming, allowed an attack on Parity, a wallet application, causing the freezing of about 500K Ethers (about 150M USD, in November 2017). In this study we analyze the source code of Parity and the library, and discuss how </a:t>
            </a:r>
            <a:r>
              <a:rPr lang="en-US" sz="1200" b="0" i="0" kern="1200" dirty="0" err="1" smtClean="0">
                <a:solidFill>
                  <a:schemeClr val="tx1"/>
                </a:solidFill>
                <a:effectLst/>
                <a:latin typeface="+mn-lt"/>
                <a:ea typeface="+mn-ea"/>
                <a:cs typeface="+mn-cs"/>
              </a:rPr>
              <a:t>recognised</a:t>
            </a:r>
            <a:r>
              <a:rPr lang="en-US" sz="1200" b="0" i="0" kern="1200" dirty="0" smtClean="0">
                <a:solidFill>
                  <a:schemeClr val="tx1"/>
                </a:solidFill>
                <a:effectLst/>
                <a:latin typeface="+mn-lt"/>
                <a:ea typeface="+mn-ea"/>
                <a:cs typeface="+mn-cs"/>
              </a:rPr>
              <a:t> best practices could mitigate, if adopted and adapted, such detrimental software misbehavior. We also reflect on the specificity of Smart Contract software development, which makes some of the existing approaches insufficient, and call for the definition of a specific Blockchain Software Engineering.</a:t>
            </a:r>
            <a:endParaRPr lang="en-US" dirty="0"/>
          </a:p>
        </p:txBody>
      </p:sp>
      <p:sp>
        <p:nvSpPr>
          <p:cNvPr id="4" name="Slide Number Placeholder 3"/>
          <p:cNvSpPr>
            <a:spLocks noGrp="1"/>
          </p:cNvSpPr>
          <p:nvPr>
            <p:ph type="sldNum" sz="quarter" idx="10"/>
          </p:nvPr>
        </p:nvSpPr>
        <p:spPr/>
        <p:txBody>
          <a:bodyPr/>
          <a:lstStyle/>
          <a:p>
            <a:fld id="{1F5C207E-F03E-B347-9429-2876AEA3CED3}" type="slidenum">
              <a:rPr kumimoji="1" lang="zh-CN" altLang="en-US" smtClean="0"/>
              <a:t>15</a:t>
            </a:fld>
            <a:endParaRPr kumimoji="1" lang="zh-CN" altLang="en-US"/>
          </a:p>
        </p:txBody>
      </p:sp>
    </p:spTree>
    <p:extLst>
      <p:ext uri="{BB962C8B-B14F-4D97-AF65-F5344CB8AC3E}">
        <p14:creationId xmlns:p14="http://schemas.microsoft.com/office/powerpoint/2010/main" val="647972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b="1" dirty="0" smtClean="0">
                <a:effectLst/>
                <a:latin typeface="TimesNewRomanMTStd" charset="0"/>
                <a:ea typeface="TimesNewRomanMTStd" charset="0"/>
                <a:cs typeface="TimesNewRomanMTStd" charset="0"/>
              </a:rPr>
              <a:t>Other form of</a:t>
            </a:r>
            <a:r>
              <a:rPr lang="en-US" b="1" baseline="0" dirty="0" smtClean="0">
                <a:effectLst/>
                <a:latin typeface="TimesNewRomanMTStd" charset="0"/>
                <a:ea typeface="TimesNewRomanMTStd" charset="0"/>
                <a:cs typeface="TimesNewRomanMTStd" charset="0"/>
              </a:rPr>
              <a:t> attacks </a:t>
            </a:r>
            <a:endParaRPr lang="en-US" b="1" dirty="0" smtClean="0">
              <a:effectLst/>
              <a:latin typeface="TimesNewRomanMTStd" charset="0"/>
              <a:ea typeface="TimesNewRomanMTStd" charset="0"/>
              <a:cs typeface="TimesNewRomanMTStd" charset="0"/>
            </a:endParaRPr>
          </a:p>
          <a:p>
            <a:pPr algn="just"/>
            <a:r>
              <a:rPr lang="en-US" b="0" dirty="0" smtClean="0">
                <a:effectLst/>
                <a:latin typeface="TimesNewRomanMTStd" charset="0"/>
                <a:ea typeface="TimesNewRomanMTStd" charset="0"/>
                <a:cs typeface="TimesNewRomanMTStd" charset="0"/>
              </a:rPr>
              <a:t>Block with holding attacks  </a:t>
            </a:r>
          </a:p>
          <a:p>
            <a:pPr algn="just"/>
            <a:r>
              <a:rPr lang="en-US" b="0" dirty="0" smtClean="0">
                <a:effectLst/>
                <a:latin typeface="TimesNewRomanMTStd" charset="0"/>
                <a:ea typeface="TimesNewRomanMTStd" charset="0"/>
                <a:cs typeface="TimesNewRomanMTStd" charset="0"/>
              </a:rPr>
              <a:t>Security of Wallets  </a:t>
            </a:r>
            <a:endParaRPr lang="en-US" b="0" dirty="0" smtClean="0">
              <a:latin typeface="TimesNewRomanMTStd" charset="0"/>
              <a:ea typeface="TimesNewRomanMTStd" charset="0"/>
              <a:cs typeface="TimesNewRomanMTStd" charset="0"/>
            </a:endParaRPr>
          </a:p>
          <a:p>
            <a:pPr algn="just"/>
            <a:r>
              <a:rPr lang="en-US" b="0" dirty="0" smtClean="0">
                <a:effectLst/>
                <a:latin typeface="TimesNewRomanMTStd" charset="0"/>
                <a:ea typeface="TimesNewRomanMTStd" charset="0"/>
                <a:cs typeface="TimesNewRomanMTStd" charset="0"/>
              </a:rPr>
              <a:t>Security of Software </a:t>
            </a:r>
          </a:p>
          <a:p>
            <a:pPr algn="just"/>
            <a:r>
              <a:rPr lang="en-US" b="0" dirty="0" smtClean="0">
                <a:effectLst/>
                <a:latin typeface="TimesNewRomanMTStd" charset="0"/>
                <a:ea typeface="TimesNewRomanMTStd" charset="0"/>
                <a:cs typeface="TimesNewRomanMTStd" charset="0"/>
              </a:rPr>
              <a:t>Race attack</a:t>
            </a:r>
          </a:p>
          <a:p>
            <a:pPr algn="just"/>
            <a:r>
              <a:rPr lang="en-US" b="0" dirty="0" smtClean="0">
                <a:effectLst/>
                <a:latin typeface="TimesNewRomanMTStd" charset="0"/>
                <a:ea typeface="TimesNewRomanMTStd" charset="0"/>
                <a:cs typeface="TimesNewRomanMTStd" charset="0"/>
              </a:rPr>
              <a:t>Finney Attack </a:t>
            </a:r>
            <a:endParaRPr lang="en-US" b="0" dirty="0" smtClean="0">
              <a:latin typeface="TimesNewRomanMTStd" charset="0"/>
              <a:ea typeface="TimesNewRomanMTStd" charset="0"/>
              <a:cs typeface="TimesNewRomanMTStd" charset="0"/>
            </a:endParaRPr>
          </a:p>
          <a:p>
            <a:pPr algn="just"/>
            <a:r>
              <a:rPr lang="en-US" b="0" dirty="0" smtClean="0">
                <a:effectLst/>
                <a:latin typeface="TimesNewRomanMTStd" charset="0"/>
                <a:ea typeface="TimesNewRomanMTStd" charset="0"/>
                <a:cs typeface="TimesNewRomanMTStd" charset="0"/>
              </a:rPr>
              <a:t>Exchange Platform </a:t>
            </a:r>
          </a:p>
          <a:p>
            <a:endParaRPr lang="en-US" dirty="0"/>
          </a:p>
        </p:txBody>
      </p:sp>
      <p:sp>
        <p:nvSpPr>
          <p:cNvPr id="4" name="Slide Number Placeholder 3"/>
          <p:cNvSpPr>
            <a:spLocks noGrp="1"/>
          </p:cNvSpPr>
          <p:nvPr>
            <p:ph type="sldNum" sz="quarter" idx="10"/>
          </p:nvPr>
        </p:nvSpPr>
        <p:spPr/>
        <p:txBody>
          <a:bodyPr/>
          <a:lstStyle/>
          <a:p>
            <a:fld id="{1F5C207E-F03E-B347-9429-2876AEA3CED3}" type="slidenum">
              <a:rPr kumimoji="1" lang="zh-CN" altLang="en-US" smtClean="0"/>
              <a:t>16</a:t>
            </a:fld>
            <a:endParaRPr kumimoji="1" lang="zh-CN" altLang="en-US"/>
          </a:p>
        </p:txBody>
      </p:sp>
    </p:spTree>
    <p:extLst>
      <p:ext uri="{BB962C8B-B14F-4D97-AF65-F5344CB8AC3E}">
        <p14:creationId xmlns:p14="http://schemas.microsoft.com/office/powerpoint/2010/main" val="935792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sz="1600" b="0" dirty="0" smtClean="0">
                <a:effectLst/>
                <a:latin typeface="Times New Roman" charset="0"/>
                <a:ea typeface="Times New Roman" charset="0"/>
                <a:cs typeface="Times New Roman" charset="0"/>
              </a:rPr>
              <a:t>“Bitcoin is a secure and anonymous digital currency” (</a:t>
            </a:r>
            <a:r>
              <a:rPr lang="en-US" sz="1600" b="0" dirty="0" err="1" smtClean="0">
                <a:effectLst/>
                <a:latin typeface="Times New Roman" charset="0"/>
                <a:ea typeface="Times New Roman" charset="0"/>
                <a:cs typeface="Times New Roman" charset="0"/>
              </a:rPr>
              <a:t>Wikileaks</a:t>
            </a:r>
            <a:r>
              <a:rPr lang="en-US" sz="1600" b="0" dirty="0" smtClean="0">
                <a:effectLst/>
                <a:latin typeface="Times New Roman" charset="0"/>
                <a:ea typeface="Times New Roman" charset="0"/>
                <a:cs typeface="Times New Roman" charset="0"/>
              </a:rPr>
              <a:t>)</a:t>
            </a:r>
          </a:p>
          <a:p>
            <a:pPr algn="just"/>
            <a:r>
              <a:rPr lang="en-US" sz="1600" b="0" dirty="0" smtClean="0">
                <a:effectLst/>
                <a:latin typeface="Times New Roman" charset="0"/>
                <a:ea typeface="Times New Roman" charset="0"/>
                <a:cs typeface="Times New Roman" charset="0"/>
              </a:rPr>
              <a:t>“Bitcoin won’t hide you from the NASA’s prying eyes” (Wired, UK)</a:t>
            </a:r>
          </a:p>
          <a:p>
            <a:pPr algn="just"/>
            <a:r>
              <a:rPr lang="en-US" sz="1600" b="0" dirty="0" smtClean="0">
                <a:effectLst/>
                <a:latin typeface="Times New Roman" charset="0"/>
                <a:ea typeface="Times New Roman" charset="0"/>
                <a:cs typeface="Times New Roman" charset="0"/>
              </a:rPr>
              <a:t>Public Blockchain privacy arises from pseudonymous addresses (i.e., public keys) </a:t>
            </a:r>
          </a:p>
          <a:p>
            <a:pPr algn="just"/>
            <a:r>
              <a:rPr lang="en-US" sz="1600" b="0" dirty="0" smtClean="0">
                <a:effectLst/>
                <a:latin typeface="Times New Roman" charset="0"/>
                <a:ea typeface="Times New Roman" charset="0"/>
                <a:cs typeface="Times New Roman" charset="0"/>
              </a:rPr>
              <a:t>Meta data in the Private Blockchain is crucial (Competitors)</a:t>
            </a:r>
          </a:p>
          <a:p>
            <a:pPr algn="just"/>
            <a:r>
              <a:rPr lang="en-US" sz="1600" b="0" dirty="0" smtClean="0">
                <a:effectLst/>
                <a:latin typeface="Times New Roman" charset="0"/>
                <a:ea typeface="Times New Roman" charset="0"/>
                <a:cs typeface="Times New Roman" charset="0"/>
              </a:rPr>
              <a:t>Smart contract transaction execution in every node (what inputs and output flowing to a contract) </a:t>
            </a:r>
          </a:p>
          <a:p>
            <a:pPr algn="just" eaLnBrk="1" hangingPunct="1">
              <a:lnSpc>
                <a:spcPct val="80000"/>
              </a:lnSpc>
            </a:pPr>
            <a:r>
              <a:rPr lang="en-US" altLang="zh-CN" sz="1600" b="0" dirty="0" smtClean="0">
                <a:latin typeface="Times New Roman" charset="0"/>
                <a:ea typeface="Times New Roman" charset="0"/>
                <a:cs typeface="Times New Roman" charset="0"/>
              </a:rPr>
              <a:t>In Blockchain applications such as Bitcoin and smart contracts entire transactions are stored in public. </a:t>
            </a:r>
          </a:p>
          <a:p>
            <a:pPr lvl="1" algn="just" eaLnBrk="1" hangingPunct="1">
              <a:lnSpc>
                <a:spcPct val="80000"/>
              </a:lnSpc>
            </a:pPr>
            <a:r>
              <a:rPr lang="en-US" altLang="zh-CN" sz="1600" b="0" dirty="0" smtClean="0">
                <a:latin typeface="Times New Roman" charset="0"/>
                <a:ea typeface="Times New Roman" charset="0"/>
                <a:cs typeface="Times New Roman" charset="0"/>
              </a:rPr>
              <a:t>Although, information about users in the transactions only included the addresses. </a:t>
            </a:r>
          </a:p>
          <a:p>
            <a:pPr algn="just" eaLnBrk="1" hangingPunct="1">
              <a:lnSpc>
                <a:spcPct val="80000"/>
              </a:lnSpc>
            </a:pPr>
            <a:r>
              <a:rPr lang="en-US" altLang="zh-CN" sz="1600" b="0" dirty="0" smtClean="0">
                <a:latin typeface="Times New Roman" charset="0"/>
                <a:ea typeface="Times New Roman" charset="0"/>
                <a:cs typeface="Times New Roman" charset="0"/>
              </a:rPr>
              <a:t>Users privacy hidden behind pseudonymous </a:t>
            </a:r>
          </a:p>
          <a:p>
            <a:pPr algn="just" eaLnBrk="1" hangingPunct="1">
              <a:lnSpc>
                <a:spcPct val="80000"/>
              </a:lnSpc>
            </a:pPr>
            <a:r>
              <a:rPr lang="en-US" altLang="zh-CN" sz="1600" b="0" dirty="0" smtClean="0">
                <a:latin typeface="Times New Roman" charset="0"/>
                <a:ea typeface="Times New Roman" charset="0"/>
                <a:cs typeface="Times New Roman" charset="0"/>
              </a:rPr>
              <a:t>The public verifiability of their pseudonymous transactions makes the Blockchain highly vulnerable to a variety of: </a:t>
            </a:r>
          </a:p>
          <a:p>
            <a:pPr lvl="2" algn="just" eaLnBrk="1" hangingPunct="1">
              <a:lnSpc>
                <a:spcPct val="80000"/>
              </a:lnSpc>
            </a:pPr>
            <a:r>
              <a:rPr lang="en-US" altLang="zh-CN" sz="1600" b="0" dirty="0" smtClean="0">
                <a:latin typeface="Times New Roman" charset="0"/>
                <a:ea typeface="Times New Roman" charset="0"/>
                <a:cs typeface="Times New Roman" charset="0"/>
              </a:rPr>
              <a:t>Traceability</a:t>
            </a:r>
          </a:p>
          <a:p>
            <a:pPr lvl="2" algn="just" eaLnBrk="1" hangingPunct="1">
              <a:lnSpc>
                <a:spcPct val="80000"/>
              </a:lnSpc>
            </a:pPr>
            <a:r>
              <a:rPr lang="en-US" altLang="zh-CN" sz="1600" b="0" dirty="0" err="1" smtClean="0">
                <a:latin typeface="Times New Roman" charset="0"/>
                <a:ea typeface="Times New Roman" charset="0"/>
                <a:cs typeface="Times New Roman" charset="0"/>
              </a:rPr>
              <a:t>Linkability</a:t>
            </a:r>
            <a:r>
              <a:rPr lang="en-US" altLang="zh-CN" sz="1600" b="0" dirty="0" smtClean="0">
                <a:latin typeface="Times New Roman" charset="0"/>
                <a:ea typeface="Times New Roman" charset="0"/>
                <a:cs typeface="Times New Roman" charset="0"/>
              </a:rPr>
              <a:t> </a:t>
            </a:r>
          </a:p>
          <a:p>
            <a:pPr lvl="2" algn="just" eaLnBrk="1" hangingPunct="1">
              <a:lnSpc>
                <a:spcPct val="80000"/>
              </a:lnSpc>
            </a:pPr>
            <a:r>
              <a:rPr lang="en-US" altLang="zh-CN" sz="1600" b="0" dirty="0" smtClean="0">
                <a:latin typeface="Times New Roman" charset="0"/>
                <a:ea typeface="Times New Roman" charset="0"/>
                <a:cs typeface="Times New Roman" charset="0"/>
              </a:rPr>
              <a:t>De-</a:t>
            </a:r>
            <a:r>
              <a:rPr lang="en-US" altLang="zh-CN" sz="1600" b="0" dirty="0" err="1" smtClean="0">
                <a:latin typeface="Times New Roman" charset="0"/>
                <a:ea typeface="Times New Roman" charset="0"/>
                <a:cs typeface="Times New Roman" charset="0"/>
              </a:rPr>
              <a:t>anonymization</a:t>
            </a:r>
            <a:r>
              <a:rPr lang="en-US" altLang="zh-CN" sz="1600" b="0" dirty="0" smtClean="0">
                <a:latin typeface="Times New Roman" charset="0"/>
                <a:ea typeface="Times New Roman" charset="0"/>
                <a:cs typeface="Times New Roman" charset="0"/>
              </a:rPr>
              <a:t> Attack</a:t>
            </a:r>
          </a:p>
          <a:p>
            <a:pPr lvl="2" algn="just" eaLnBrk="1" hangingPunct="1">
              <a:lnSpc>
                <a:spcPct val="80000"/>
              </a:lnSpc>
            </a:pPr>
            <a:r>
              <a:rPr lang="en-US" sz="1600" b="0" dirty="0" smtClean="0">
                <a:effectLst/>
                <a:latin typeface="Times New Roman" charset="0"/>
                <a:ea typeface="Times New Roman" charset="0"/>
                <a:cs typeface="Times New Roman" charset="0"/>
              </a:rPr>
              <a:t>IP address monitoring nodes</a:t>
            </a:r>
          </a:p>
          <a:p>
            <a:pPr lvl="2" algn="just" eaLnBrk="1" hangingPunct="1">
              <a:lnSpc>
                <a:spcPct val="80000"/>
              </a:lnSpc>
            </a:pPr>
            <a:r>
              <a:rPr lang="en-US" sz="1600" b="0" dirty="0" smtClean="0">
                <a:effectLst/>
                <a:latin typeface="Times New Roman" charset="0"/>
                <a:ea typeface="Times New Roman" charset="0"/>
                <a:cs typeface="Times New Roman" charset="0"/>
              </a:rPr>
              <a:t>web-</a:t>
            </a:r>
            <a:r>
              <a:rPr lang="en-US" sz="1600" b="0" dirty="0" err="1" smtClean="0">
                <a:effectLst/>
                <a:latin typeface="Times New Roman" charset="0"/>
                <a:ea typeface="Times New Roman" charset="0"/>
                <a:cs typeface="Times New Roman" charset="0"/>
              </a:rPr>
              <a:t>spidering</a:t>
            </a:r>
            <a:endParaRPr lang="en-US" altLang="zh-CN" sz="1600" b="0" dirty="0" smtClean="0">
              <a:latin typeface="Times New Roman" charset="0"/>
              <a:ea typeface="Times New Roman" charset="0"/>
              <a:cs typeface="Times New Roman" charset="0"/>
            </a:endParaRPr>
          </a:p>
          <a:p>
            <a:pPr algn="just" eaLnBrk="1" hangingPunct="1">
              <a:lnSpc>
                <a:spcPct val="80000"/>
              </a:lnSpc>
            </a:pPr>
            <a:r>
              <a:rPr lang="en-US" altLang="zh-CN" sz="1600" b="0" dirty="0" smtClean="0">
                <a:latin typeface="Times New Roman" charset="0"/>
                <a:ea typeface="Times New Roman" charset="0"/>
                <a:cs typeface="Times New Roman" charset="0"/>
              </a:rPr>
              <a:t>Balances held by each address can be exposed and readily available just by querying the UTXO. </a:t>
            </a:r>
          </a:p>
          <a:p>
            <a:pPr algn="just" eaLnBrk="1" hangingPunct="1">
              <a:lnSpc>
                <a:spcPct val="80000"/>
              </a:lnSpc>
            </a:pPr>
            <a:r>
              <a:rPr lang="en-US" altLang="zh-CN" sz="1600" b="0" dirty="0" smtClean="0">
                <a:latin typeface="Times New Roman" charset="0"/>
                <a:ea typeface="Times New Roman" charset="0"/>
                <a:cs typeface="Times New Roman" charset="0"/>
              </a:rPr>
              <a:t>There is possibility of transaction graph analysis</a:t>
            </a:r>
          </a:p>
          <a:p>
            <a:pPr algn="just" eaLnBrk="1" hangingPunct="1">
              <a:lnSpc>
                <a:spcPct val="80000"/>
              </a:lnSpc>
            </a:pPr>
            <a:r>
              <a:rPr lang="en-US" altLang="zh-CN" sz="1600" b="0" dirty="0" smtClean="0">
                <a:latin typeface="Times New Roman" charset="0"/>
                <a:ea typeface="Times New Roman" charset="0"/>
                <a:cs typeface="Times New Roman" charset="0"/>
              </a:rPr>
              <a:t> Addresses can be linked to one another by observing the transactions between them.</a:t>
            </a:r>
            <a:endParaRPr lang="en-US" sz="1200" dirty="0" smtClean="0">
              <a:effectLst/>
              <a:latin typeface="Times New Roman" charset="0"/>
              <a:ea typeface="Times New Roman" charset="0"/>
              <a:cs typeface="Times New Roman" charset="0"/>
            </a:endParaRPr>
          </a:p>
          <a:p>
            <a:r>
              <a:rPr lang="en-US" sz="1200" dirty="0" smtClean="0">
                <a:effectLst/>
                <a:latin typeface="Times New Roman" charset="0"/>
                <a:ea typeface="Times New Roman" charset="0"/>
                <a:cs typeface="Times New Roman" charset="0"/>
              </a:rPr>
              <a:t>Deanonymization </a:t>
            </a:r>
          </a:p>
          <a:p>
            <a:r>
              <a:rPr lang="en-US" sz="1200" i="1" dirty="0" smtClean="0">
                <a:effectLst/>
              </a:rPr>
              <a:t>transaction graph analysis </a:t>
            </a:r>
            <a:endParaRPr lang="en-US" sz="1200" dirty="0" smtClean="0"/>
          </a:p>
          <a:p>
            <a:r>
              <a:rPr lang="en-US" sz="1200" dirty="0" smtClean="0">
                <a:effectLst/>
              </a:rPr>
              <a:t>To de-anonymize, the adversary must take the further step of linking address clusters to real-world identities. </a:t>
            </a:r>
            <a:endParaRPr lang="en-US" sz="1200" b="0" dirty="0" smtClean="0">
              <a:effectLst/>
            </a:endParaRPr>
          </a:p>
          <a:p>
            <a:r>
              <a:rPr lang="en-US" sz="1200" dirty="0" smtClean="0">
                <a:effectLst/>
              </a:rPr>
              <a:t>however it quickly became clear that due to the public nature of the blockchain it is sometimes possible to trace the flow of money between pseudonyms and conclude that they are likely controlled by the same individual.</a:t>
            </a:r>
          </a:p>
          <a:p>
            <a:r>
              <a:rPr lang="en-US" sz="1200" dirty="0" smtClean="0">
                <a:effectLst/>
                <a:latin typeface="Times New Roman" charset="0"/>
                <a:ea typeface="Times New Roman" charset="0"/>
                <a:cs typeface="Times New Roman" charset="0"/>
              </a:rPr>
              <a:t>Network de-</a:t>
            </a:r>
            <a:r>
              <a:rPr lang="en-US" sz="1200" dirty="0" err="1" smtClean="0">
                <a:effectLst/>
                <a:latin typeface="Times New Roman" charset="0"/>
                <a:ea typeface="Times New Roman" charset="0"/>
                <a:cs typeface="Times New Roman" charset="0"/>
              </a:rPr>
              <a:t>anonymization</a:t>
            </a:r>
            <a:r>
              <a:rPr lang="en-US" sz="1200" dirty="0" smtClean="0">
                <a:effectLst/>
                <a:latin typeface="Times New Roman" charset="0"/>
                <a:ea typeface="Times New Roman" charset="0"/>
                <a:cs typeface="Times New Roman" charset="0"/>
              </a:rPr>
              <a:t>. </a:t>
            </a:r>
          </a:p>
          <a:p>
            <a:r>
              <a:rPr lang="en-US" sz="1200" dirty="0" smtClean="0">
                <a:effectLst/>
              </a:rPr>
              <a:t>The other major target of de-</a:t>
            </a:r>
            <a:r>
              <a:rPr lang="en-US" sz="1200" dirty="0" err="1" smtClean="0">
                <a:effectLst/>
              </a:rPr>
              <a:t>anonymization</a:t>
            </a:r>
            <a:r>
              <a:rPr lang="en-US" sz="1200" dirty="0" smtClean="0">
                <a:effectLst/>
              </a:rPr>
              <a:t> efforts is the peer-to-peer network. Nodes leak their IP address when broadcasting transactions. Us- </a:t>
            </a:r>
            <a:r>
              <a:rPr lang="en-US" sz="1200" dirty="0" err="1" smtClean="0">
                <a:effectLst/>
              </a:rPr>
              <a:t>ing</a:t>
            </a:r>
            <a:r>
              <a:rPr lang="en-US" sz="1200" dirty="0" smtClean="0">
                <a:effectLst/>
              </a:rPr>
              <a:t> an anonymity network is therefore crucial for privacy. </a:t>
            </a:r>
          </a:p>
          <a:p>
            <a:pPr algn="just" eaLnBrk="1" hangingPunct="1">
              <a:lnSpc>
                <a:spcPct val="80000"/>
              </a:lnSpc>
            </a:pPr>
            <a:r>
              <a:rPr lang="en-US" altLang="zh-CN" sz="1800" b="0" dirty="0" smtClean="0">
                <a:latin typeface="Times New Roman" charset="0"/>
                <a:ea typeface="Times New Roman" charset="0"/>
                <a:cs typeface="Times New Roman" charset="0"/>
              </a:rPr>
              <a:t>In Blockchain applications such as Bitcoin and smart contracts entire transactions are stored in public. </a:t>
            </a:r>
          </a:p>
          <a:p>
            <a:pPr lvl="1" algn="just" eaLnBrk="1" hangingPunct="1">
              <a:lnSpc>
                <a:spcPct val="80000"/>
              </a:lnSpc>
            </a:pPr>
            <a:r>
              <a:rPr lang="en-US" altLang="zh-CN" sz="1800" b="0" dirty="0" smtClean="0">
                <a:latin typeface="Times New Roman" charset="0"/>
                <a:ea typeface="Times New Roman" charset="0"/>
                <a:cs typeface="Times New Roman" charset="0"/>
              </a:rPr>
              <a:t>Although, information about users in the transactions only included the addresses. </a:t>
            </a:r>
          </a:p>
          <a:p>
            <a:pPr algn="just" eaLnBrk="1" hangingPunct="1">
              <a:lnSpc>
                <a:spcPct val="80000"/>
              </a:lnSpc>
            </a:pPr>
            <a:r>
              <a:rPr lang="en-US" altLang="zh-CN" sz="1800" b="0" dirty="0" smtClean="0">
                <a:latin typeface="Times New Roman" charset="0"/>
                <a:ea typeface="Times New Roman" charset="0"/>
                <a:cs typeface="Times New Roman" charset="0"/>
              </a:rPr>
              <a:t>Users privacy hidden behind pseudonymous </a:t>
            </a:r>
          </a:p>
          <a:p>
            <a:pPr algn="just" eaLnBrk="1" hangingPunct="1">
              <a:lnSpc>
                <a:spcPct val="80000"/>
              </a:lnSpc>
            </a:pPr>
            <a:r>
              <a:rPr lang="en-US" altLang="zh-CN" sz="1800" b="0" dirty="0" smtClean="0">
                <a:latin typeface="Times New Roman" charset="0"/>
                <a:ea typeface="Times New Roman" charset="0"/>
                <a:cs typeface="Times New Roman" charset="0"/>
              </a:rPr>
              <a:t>The public verifiability of their pseudonymous transactions makes the Blockchain highly vulnerable to a variety of: </a:t>
            </a:r>
          </a:p>
          <a:p>
            <a:pPr lvl="2" algn="just" eaLnBrk="1" hangingPunct="1">
              <a:lnSpc>
                <a:spcPct val="80000"/>
              </a:lnSpc>
            </a:pPr>
            <a:r>
              <a:rPr lang="en-US" altLang="zh-CN" sz="1800" b="0" dirty="0" smtClean="0">
                <a:latin typeface="Times New Roman" charset="0"/>
                <a:ea typeface="Times New Roman" charset="0"/>
                <a:cs typeface="Times New Roman" charset="0"/>
              </a:rPr>
              <a:t>Traceability</a:t>
            </a:r>
          </a:p>
          <a:p>
            <a:pPr lvl="2" algn="just" eaLnBrk="1" hangingPunct="1">
              <a:lnSpc>
                <a:spcPct val="80000"/>
              </a:lnSpc>
            </a:pPr>
            <a:r>
              <a:rPr lang="en-US" altLang="zh-CN" sz="1800" b="0" dirty="0" err="1" smtClean="0">
                <a:latin typeface="Times New Roman" charset="0"/>
                <a:ea typeface="Times New Roman" charset="0"/>
                <a:cs typeface="Times New Roman" charset="0"/>
              </a:rPr>
              <a:t>Linkability</a:t>
            </a:r>
            <a:r>
              <a:rPr lang="en-US" altLang="zh-CN" sz="1800" b="0" dirty="0" smtClean="0">
                <a:latin typeface="Times New Roman" charset="0"/>
                <a:ea typeface="Times New Roman" charset="0"/>
                <a:cs typeface="Times New Roman" charset="0"/>
              </a:rPr>
              <a:t> </a:t>
            </a:r>
          </a:p>
          <a:p>
            <a:pPr lvl="2" algn="just" eaLnBrk="1" hangingPunct="1">
              <a:lnSpc>
                <a:spcPct val="80000"/>
              </a:lnSpc>
            </a:pPr>
            <a:r>
              <a:rPr lang="en-US" altLang="zh-CN" sz="1800" b="0" dirty="0" smtClean="0">
                <a:latin typeface="Times New Roman" charset="0"/>
                <a:ea typeface="Times New Roman" charset="0"/>
                <a:cs typeface="Times New Roman" charset="0"/>
              </a:rPr>
              <a:t>De-</a:t>
            </a:r>
            <a:r>
              <a:rPr lang="en-US" altLang="zh-CN" sz="1800" b="0" dirty="0" err="1" smtClean="0">
                <a:latin typeface="Times New Roman" charset="0"/>
                <a:ea typeface="Times New Roman" charset="0"/>
                <a:cs typeface="Times New Roman" charset="0"/>
              </a:rPr>
              <a:t>anonymization</a:t>
            </a:r>
            <a:r>
              <a:rPr lang="en-US" altLang="zh-CN" sz="1800" b="0" dirty="0" smtClean="0">
                <a:latin typeface="Times New Roman" charset="0"/>
                <a:ea typeface="Times New Roman" charset="0"/>
                <a:cs typeface="Times New Roman" charset="0"/>
              </a:rPr>
              <a:t> Attack</a:t>
            </a:r>
          </a:p>
          <a:p>
            <a:pPr algn="just" eaLnBrk="1" hangingPunct="1">
              <a:lnSpc>
                <a:spcPct val="80000"/>
              </a:lnSpc>
            </a:pPr>
            <a:r>
              <a:rPr lang="en-US" altLang="zh-CN" sz="1800" b="0" dirty="0" smtClean="0">
                <a:latin typeface="Times New Roman" charset="0"/>
                <a:ea typeface="Times New Roman" charset="0"/>
                <a:cs typeface="Times New Roman" charset="0"/>
              </a:rPr>
              <a:t>Balances held by each address can be exposed and readily available just by querying the UTXO. </a:t>
            </a:r>
          </a:p>
          <a:p>
            <a:pPr algn="just" eaLnBrk="1" hangingPunct="1">
              <a:lnSpc>
                <a:spcPct val="80000"/>
              </a:lnSpc>
            </a:pPr>
            <a:r>
              <a:rPr lang="en-US" altLang="zh-CN" sz="1800" b="0" dirty="0" smtClean="0">
                <a:latin typeface="Times New Roman" charset="0"/>
                <a:ea typeface="Times New Roman" charset="0"/>
                <a:cs typeface="Times New Roman" charset="0"/>
              </a:rPr>
              <a:t>There is possibility of transaction graph analysis</a:t>
            </a:r>
          </a:p>
          <a:p>
            <a:pPr algn="just" eaLnBrk="1" hangingPunct="1">
              <a:lnSpc>
                <a:spcPct val="80000"/>
              </a:lnSpc>
            </a:pPr>
            <a:r>
              <a:rPr lang="en-US" altLang="zh-CN" sz="1800" b="0" dirty="0" smtClean="0">
                <a:latin typeface="Times New Roman" charset="0"/>
                <a:ea typeface="Times New Roman" charset="0"/>
                <a:cs typeface="Times New Roman" charset="0"/>
              </a:rPr>
              <a:t> Addresses can be linked to one another by observing the transactions between them</a:t>
            </a:r>
          </a:p>
          <a:p>
            <a:endParaRPr lang="en-US" sz="1800" dirty="0" smtClean="0"/>
          </a:p>
          <a:p>
            <a:endParaRPr lang="en-US" sz="1200" dirty="0" smtClean="0"/>
          </a:p>
          <a:p>
            <a:endParaRPr lang="en-US" sz="1200" dirty="0" smtClean="0">
              <a:latin typeface="Times New Roman" charset="0"/>
              <a:ea typeface="Times New Roman" charset="0"/>
              <a:cs typeface="Times New Roman" charset="0"/>
            </a:endParaRPr>
          </a:p>
          <a:p>
            <a:endParaRPr lang="en-US" sz="1200" dirty="0" smtClean="0">
              <a:effectLst/>
            </a:endParaRPr>
          </a:p>
          <a:p>
            <a:endParaRPr lang="en-US" sz="1200" dirty="0" smtClean="0"/>
          </a:p>
          <a:p>
            <a:endParaRPr lang="en-US" sz="1200" dirty="0" smtClean="0"/>
          </a:p>
          <a:p>
            <a:pPr algn="just" eaLnBrk="1" hangingPunct="1">
              <a:buFont typeface="Wingdings" charset="2"/>
              <a:buChar char="v"/>
            </a:pPr>
            <a:r>
              <a:rPr lang="en-US" altLang="zh-CN" sz="1600" dirty="0" smtClean="0">
                <a:latin typeface="Times New Roman" charset="0"/>
                <a:ea typeface="Times New Roman" charset="0"/>
                <a:cs typeface="Times New Roman" charset="0"/>
              </a:rPr>
              <a:t>The transaction graph is a graph where Bitcoin transactions are placed at the vertices, and the edges connect a with associated (</a:t>
            </a:r>
            <a:r>
              <a:rPr lang="en-US" altLang="zh-CN" sz="1600" dirty="0" err="1" smtClean="0">
                <a:latin typeface="Times New Roman" charset="0"/>
                <a:ea typeface="Times New Roman" charset="0"/>
                <a:cs typeface="Times New Roman" charset="0"/>
              </a:rPr>
              <a:t>TxIn</a:t>
            </a:r>
            <a:r>
              <a:rPr lang="en-US" altLang="zh-CN" sz="1600" dirty="0" smtClean="0">
                <a:latin typeface="Times New Roman" charset="0"/>
                <a:ea typeface="Times New Roman" charset="0"/>
                <a:cs typeface="Times New Roman" charset="0"/>
              </a:rPr>
              <a:t>) and (</a:t>
            </a:r>
            <a:r>
              <a:rPr lang="en-US" altLang="zh-CN" sz="1600" dirty="0" err="1" smtClean="0">
                <a:latin typeface="Times New Roman" charset="0"/>
                <a:ea typeface="Times New Roman" charset="0"/>
                <a:cs typeface="Times New Roman" charset="0"/>
              </a:rPr>
              <a:t>TxOut</a:t>
            </a:r>
            <a:r>
              <a:rPr lang="en-US" altLang="zh-CN" sz="1600" dirty="0" smtClean="0">
                <a:latin typeface="Times New Roman" charset="0"/>
                <a:ea typeface="Times New Roman" charset="0"/>
                <a:cs typeface="Times New Roman" charset="0"/>
              </a:rPr>
              <a:t>).</a:t>
            </a:r>
          </a:p>
          <a:p>
            <a:pPr algn="just" eaLnBrk="1" hangingPunct="1">
              <a:buFont typeface="Wingdings" charset="2"/>
              <a:buChar char="v"/>
            </a:pPr>
            <a:endParaRPr lang="en-US" altLang="zh-CN" sz="1600" dirty="0" smtClean="0">
              <a:latin typeface="Times New Roman" charset="0"/>
              <a:ea typeface="Times New Roman" charset="0"/>
              <a:cs typeface="Times New Roman" charset="0"/>
            </a:endParaRPr>
          </a:p>
          <a:p>
            <a:pPr algn="just" eaLnBrk="1" hangingPunct="1">
              <a:buFont typeface="Wingdings" charset="2"/>
              <a:buChar char="v"/>
            </a:pPr>
            <a:r>
              <a:rPr lang="en-US" altLang="zh-CN" sz="1600" dirty="0" smtClean="0">
                <a:latin typeface="Times New Roman" charset="0"/>
                <a:ea typeface="Times New Roman" charset="0"/>
                <a:cs typeface="Times New Roman" charset="0"/>
              </a:rPr>
              <a:t>Graph analysis is a framework used to de-anonymize users’ identities:</a:t>
            </a:r>
          </a:p>
          <a:p>
            <a:pPr lvl="1" eaLnBrk="1" hangingPunct="1">
              <a:buFont typeface="Arial" charset="0"/>
              <a:buChar char="•"/>
            </a:pPr>
            <a:r>
              <a:rPr lang="en-US" altLang="zh-CN" sz="1600" dirty="0" smtClean="0">
                <a:latin typeface="Times New Roman" charset="0"/>
                <a:ea typeface="Times New Roman" charset="0"/>
                <a:cs typeface="Times New Roman" charset="0"/>
              </a:rPr>
              <a:t> Scraped bitcoin</a:t>
            </a:r>
          </a:p>
          <a:p>
            <a:pPr lvl="1" eaLnBrk="1" hangingPunct="1">
              <a:buFont typeface="Arial" charset="0"/>
              <a:buChar char="•"/>
            </a:pPr>
            <a:r>
              <a:rPr lang="en-US" altLang="zh-CN" sz="1600" dirty="0" smtClean="0">
                <a:latin typeface="Times New Roman" charset="0"/>
                <a:ea typeface="Times New Roman" charset="0"/>
                <a:cs typeface="Times New Roman" charset="0"/>
              </a:rPr>
              <a:t> Forum users</a:t>
            </a:r>
          </a:p>
          <a:p>
            <a:pPr lvl="1" eaLnBrk="1" hangingPunct="1">
              <a:buFont typeface="Arial" charset="0"/>
              <a:buChar char="•"/>
            </a:pPr>
            <a:r>
              <a:rPr lang="en-US" altLang="zh-CN" sz="1600" dirty="0" smtClean="0">
                <a:latin typeface="Times New Roman" charset="0"/>
                <a:ea typeface="Times New Roman" charset="0"/>
                <a:cs typeface="Times New Roman" charset="0"/>
              </a:rPr>
              <a:t> Bitcoin transaction information</a:t>
            </a:r>
          </a:p>
          <a:p>
            <a:pPr marL="0" indent="0">
              <a:buNone/>
            </a:pPr>
            <a:r>
              <a:rPr lang="en-US" sz="2000" dirty="0" smtClean="0">
                <a:effectLst/>
                <a:latin typeface="Times New Roman" charset="0"/>
                <a:ea typeface="Times New Roman" charset="0"/>
                <a:cs typeface="Times New Roman" charset="0"/>
              </a:rPr>
              <a:t>Integrate off-network information</a:t>
            </a:r>
          </a:p>
          <a:p>
            <a:pPr lvl="1"/>
            <a:r>
              <a:rPr lang="en-US" sz="1600" b="0" dirty="0" smtClean="0">
                <a:effectLst/>
                <a:latin typeface="Times New Roman" charset="0"/>
                <a:ea typeface="Times New Roman" charset="0"/>
                <a:cs typeface="Times New Roman" charset="0"/>
              </a:rPr>
              <a:t>Attackers can combine the information gained through network analysis with other information </a:t>
            </a:r>
            <a:r>
              <a:rPr lang="en-US" sz="1600" b="0" dirty="0" err="1" smtClean="0">
                <a:effectLst/>
                <a:latin typeface="Times New Roman" charset="0"/>
                <a:ea typeface="Times New Roman" charset="0"/>
                <a:cs typeface="Times New Roman" charset="0"/>
              </a:rPr>
              <a:t>e.g</a:t>
            </a:r>
            <a:r>
              <a:rPr lang="en-US" sz="1600" b="0" dirty="0" smtClean="0">
                <a:effectLst/>
                <a:latin typeface="Times New Roman" charset="0"/>
                <a:ea typeface="Times New Roman" charset="0"/>
                <a:cs typeface="Times New Roman" charset="0"/>
              </a:rPr>
              <a:t> ID of donation address, exchange or online wallet services </a:t>
            </a:r>
          </a:p>
          <a:p>
            <a:pPr marL="0" indent="0">
              <a:buNone/>
            </a:pPr>
            <a:r>
              <a:rPr lang="en-US" sz="2000" dirty="0" smtClean="0">
                <a:effectLst/>
                <a:latin typeface="Times New Roman" charset="0"/>
                <a:ea typeface="Times New Roman" charset="0"/>
                <a:cs typeface="Times New Roman" charset="0"/>
              </a:rPr>
              <a:t>Integrate IP traffic</a:t>
            </a:r>
          </a:p>
          <a:p>
            <a:pPr lvl="1"/>
            <a:r>
              <a:rPr lang="en-US" sz="1600" b="0" dirty="0" smtClean="0">
                <a:effectLst/>
                <a:latin typeface="Times New Roman" charset="0"/>
                <a:ea typeface="Times New Roman" charset="0"/>
                <a:cs typeface="Times New Roman" charset="0"/>
              </a:rPr>
              <a:t>Observe the IP traffic of the Bitcoin network she can associate Bitcoin users with IP addresses. </a:t>
            </a:r>
          </a:p>
          <a:p>
            <a:pPr marL="0" indent="0">
              <a:buNone/>
            </a:pPr>
            <a:r>
              <a:rPr lang="en-US" sz="2000" dirty="0" smtClean="0">
                <a:effectLst/>
                <a:latin typeface="Times New Roman" charset="0"/>
                <a:ea typeface="Times New Roman" charset="0"/>
                <a:cs typeface="Times New Roman" charset="0"/>
              </a:rPr>
              <a:t>Network topology</a:t>
            </a:r>
          </a:p>
          <a:p>
            <a:pPr lvl="1"/>
            <a:r>
              <a:rPr lang="en-US" sz="1600" b="0" dirty="0" smtClean="0">
                <a:effectLst/>
                <a:latin typeface="Times New Roman" charset="0"/>
                <a:ea typeface="Times New Roman" charset="0"/>
                <a:cs typeface="Times New Roman" charset="0"/>
              </a:rPr>
              <a:t>Adversaries can infer from the user graph to get some relevance information that can leak user privacy </a:t>
            </a:r>
            <a:r>
              <a:rPr lang="en-US" sz="1600" b="0" dirty="0" err="1" smtClean="0">
                <a:effectLst/>
                <a:latin typeface="Times New Roman" charset="0"/>
                <a:ea typeface="Times New Roman" charset="0"/>
                <a:cs typeface="Times New Roman" charset="0"/>
              </a:rPr>
              <a:t>e.g</a:t>
            </a:r>
            <a:r>
              <a:rPr lang="en-US" sz="1600" b="0" dirty="0" smtClean="0">
                <a:effectLst/>
                <a:latin typeface="Times New Roman" charset="0"/>
                <a:ea typeface="Times New Roman" charset="0"/>
                <a:cs typeface="Times New Roman" charset="0"/>
              </a:rPr>
              <a:t> : graph connectivity. </a:t>
            </a:r>
          </a:p>
          <a:p>
            <a:pPr marL="0" indent="0">
              <a:buNone/>
            </a:pPr>
            <a:r>
              <a:rPr lang="en-US" sz="2000" dirty="0" smtClean="0">
                <a:effectLst/>
                <a:latin typeface="Times New Roman" charset="0"/>
                <a:ea typeface="Times New Roman" charset="0"/>
                <a:cs typeface="Times New Roman" charset="0"/>
              </a:rPr>
              <a:t>Cluster analysis</a:t>
            </a:r>
          </a:p>
          <a:p>
            <a:pPr lvl="1"/>
            <a:r>
              <a:rPr lang="en-US" sz="1600" b="0" dirty="0" smtClean="0">
                <a:effectLst/>
                <a:latin typeface="Times New Roman" charset="0"/>
                <a:ea typeface="Times New Roman" charset="0"/>
                <a:cs typeface="Times New Roman" charset="0"/>
              </a:rPr>
              <a:t>A clustering of the behavior of the vertices in the user graph can help further reduce the size of the user graph, by better identifying users. </a:t>
            </a:r>
          </a:p>
          <a:p>
            <a:pPr marL="0" indent="0">
              <a:buNone/>
            </a:pPr>
            <a:r>
              <a:rPr lang="en-US" sz="2000" dirty="0" smtClean="0">
                <a:effectLst/>
                <a:latin typeface="Times New Roman" charset="0"/>
                <a:ea typeface="Times New Roman" charset="0"/>
                <a:cs typeface="Times New Roman" charset="0"/>
              </a:rPr>
              <a:t>Flow and temporal analysis </a:t>
            </a:r>
          </a:p>
          <a:p>
            <a:pPr lvl="1"/>
            <a:r>
              <a:rPr lang="en-US" sz="1600" b="0" dirty="0" smtClean="0">
                <a:effectLst/>
                <a:latin typeface="Times New Roman" charset="0"/>
                <a:ea typeface="Times New Roman" charset="0"/>
                <a:cs typeface="Times New Roman" charset="0"/>
              </a:rPr>
              <a:t>Large flows of funds can be traced through the user network. </a:t>
            </a:r>
          </a:p>
          <a:p>
            <a:pPr marL="0" indent="0">
              <a:buNone/>
            </a:pPr>
            <a:r>
              <a:rPr lang="en-US" sz="2000" dirty="0" smtClean="0">
                <a:effectLst/>
                <a:latin typeface="Times New Roman" charset="0"/>
                <a:ea typeface="Times New Roman" charset="0"/>
                <a:cs typeface="Times New Roman" charset="0"/>
              </a:rPr>
              <a:t>Graph isomorphism with other social networks. </a:t>
            </a:r>
          </a:p>
          <a:p>
            <a:pPr lvl="1"/>
            <a:r>
              <a:rPr lang="en-US" sz="1600" b="0" dirty="0" smtClean="0">
                <a:effectLst/>
                <a:latin typeface="Times New Roman" charset="0"/>
                <a:ea typeface="Times New Roman" charset="0"/>
                <a:cs typeface="Times New Roman" charset="0"/>
              </a:rPr>
              <a:t>Attacker combine user graph with social network information to link users. </a:t>
            </a:r>
          </a:p>
          <a:p>
            <a:pPr marL="0" indent="0" eaLnBrk="1" hangingPunct="1">
              <a:buNone/>
            </a:pPr>
            <a:endParaRPr lang="en-US" altLang="zh-CN" sz="2000" b="0" dirty="0" smtClean="0">
              <a:latin typeface="Times New Roman" charset="0"/>
              <a:ea typeface="Times New Roman" charset="0"/>
              <a:cs typeface="Times New Roman" charset="0"/>
            </a:endParaRPr>
          </a:p>
          <a:p>
            <a:endParaRPr lang="en-US" dirty="0"/>
          </a:p>
        </p:txBody>
      </p:sp>
      <p:sp>
        <p:nvSpPr>
          <p:cNvPr id="4" name="Slide Number Placeholder 3"/>
          <p:cNvSpPr>
            <a:spLocks noGrp="1"/>
          </p:cNvSpPr>
          <p:nvPr>
            <p:ph type="sldNum" sz="quarter" idx="10"/>
          </p:nvPr>
        </p:nvSpPr>
        <p:spPr/>
        <p:txBody>
          <a:bodyPr/>
          <a:lstStyle/>
          <a:p>
            <a:fld id="{1F5C207E-F03E-B347-9429-2876AEA3CED3}" type="slidenum">
              <a:rPr kumimoji="1" lang="zh-CN" altLang="en-US" smtClean="0"/>
              <a:t>17</a:t>
            </a:fld>
            <a:endParaRPr kumimoji="1" lang="zh-CN" altLang="en-US"/>
          </a:p>
        </p:txBody>
      </p:sp>
    </p:spTree>
    <p:extLst>
      <p:ext uri="{BB962C8B-B14F-4D97-AF65-F5344CB8AC3E}">
        <p14:creationId xmlns:p14="http://schemas.microsoft.com/office/powerpoint/2010/main" val="1873626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ea typeface="SimSun" charset="0"/>
              </a:rPr>
              <a:t>Laundries usually introduce a delay between the deposit and the withdrawal, waiting for enough transactions to accumulate in the meantime.</a:t>
            </a:r>
          </a:p>
          <a:p>
            <a:r>
              <a:rPr lang="en-US" altLang="zh-CN">
                <a:ea typeface="SimSun" charset="0"/>
              </a:rPr>
              <a:t>Laundry services are more efficient when the number of users and the volume of transactions are high. </a:t>
            </a:r>
          </a:p>
          <a:p>
            <a:r>
              <a:rPr lang="en-US" altLang="zh-CN">
                <a:ea typeface="SimSun" charset="0"/>
              </a:rPr>
              <a:t>However, laundry services are vulnerable to Sybil attacks,</a:t>
            </a:r>
          </a:p>
          <a:p>
            <a:r>
              <a:rPr lang="en-US" altLang="zh-CN">
                <a:ea typeface="SimSun" charset="0"/>
              </a:rPr>
              <a:t> Another problem of laundries is that they require trust in the operator</a:t>
            </a:r>
          </a:p>
          <a:p>
            <a:r>
              <a:rPr lang="en-US" altLang="zh-CN">
                <a:ea typeface="SimSun" charset="0"/>
              </a:rPr>
              <a:t>It is very easy for this operator to steal users’ funds, just by receiving inputs into the laundry and never redeeming them.</a:t>
            </a:r>
          </a:p>
          <a:p>
            <a:endParaRPr lang="zh-CN" altLang="zh-CN">
              <a:ea typeface="SimSun" charset="0"/>
            </a:endParaRPr>
          </a:p>
        </p:txBody>
      </p:sp>
      <p:sp>
        <p:nvSpPr>
          <p:cNvPr id="6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9211E634-B10E-4648-B55F-D36E9774AA7C}" type="slidenum">
              <a:rPr lang="en-US" altLang="zh-CN">
                <a:latin typeface="Calibri" charset="0"/>
                <a:ea typeface="SimSun" charset="0"/>
              </a:rPr>
              <a:pPr/>
              <a:t>18</a:t>
            </a:fld>
            <a:endParaRPr lang="en-US" altLang="zh-CN">
              <a:latin typeface="Calibri" charset="0"/>
              <a:ea typeface="SimSun" charset="0"/>
            </a:endParaRPr>
          </a:p>
        </p:txBody>
      </p:sp>
    </p:spTree>
    <p:extLst>
      <p:ext uri="{BB962C8B-B14F-4D97-AF65-F5344CB8AC3E}">
        <p14:creationId xmlns:p14="http://schemas.microsoft.com/office/powerpoint/2010/main" val="1534559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eaLnBrk="1" hangingPunct="1">
              <a:buFont typeface="Wingdings" charset="2"/>
              <a:buChar char="v"/>
            </a:pPr>
            <a:r>
              <a:rPr lang="en-US" altLang="zh-CN" sz="2000" b="0" dirty="0" err="1" smtClean="0">
                <a:latin typeface="Times New Roman" charset="0"/>
                <a:ea typeface="Times New Roman" charset="0"/>
                <a:cs typeface="Times New Roman" charset="0"/>
              </a:rPr>
              <a:t>CoinSwap</a:t>
            </a:r>
            <a:r>
              <a:rPr lang="en-US" altLang="zh-CN" sz="2000" b="0" dirty="0" smtClean="0">
                <a:latin typeface="Times New Roman" charset="0"/>
                <a:ea typeface="Times New Roman" charset="0"/>
                <a:cs typeface="Times New Roman" charset="0"/>
              </a:rPr>
              <a:t>:</a:t>
            </a:r>
          </a:p>
          <a:p>
            <a:pPr lvl="1" algn="just" eaLnBrk="1" hangingPunct="1">
              <a:buFont typeface="Wingdings" charset="2"/>
              <a:buChar char="v"/>
            </a:pPr>
            <a:r>
              <a:rPr lang="en-US" altLang="zh-CN" sz="1900" b="0" dirty="0" smtClean="0">
                <a:latin typeface="Times New Roman" charset="0"/>
                <a:ea typeface="Times New Roman" charset="0"/>
                <a:cs typeface="Times New Roman" charset="0"/>
              </a:rPr>
              <a:t> bring third in the </a:t>
            </a:r>
            <a:r>
              <a:rPr lang="en-US" altLang="zh-CN" sz="1900" b="0" dirty="0" err="1" smtClean="0">
                <a:latin typeface="Times New Roman" charset="0"/>
                <a:ea typeface="Times New Roman" charset="0"/>
                <a:cs typeface="Times New Roman" charset="0"/>
              </a:rPr>
              <a:t>tx’s</a:t>
            </a:r>
            <a:r>
              <a:rPr lang="en-US" altLang="zh-CN" sz="1900" b="0" dirty="0" smtClean="0">
                <a:latin typeface="Times New Roman" charset="0"/>
                <a:ea typeface="Times New Roman" charset="0"/>
                <a:cs typeface="Times New Roman" charset="0"/>
              </a:rPr>
              <a:t> so that payer and payee can’t be linked.</a:t>
            </a:r>
          </a:p>
          <a:p>
            <a:pPr algn="just" eaLnBrk="1" hangingPunct="1">
              <a:buFont typeface="Wingdings" charset="2"/>
              <a:buChar char="v"/>
            </a:pPr>
            <a:r>
              <a:rPr lang="en-US" altLang="zh-CN" sz="2000" b="0" dirty="0" err="1" smtClean="0">
                <a:latin typeface="Times New Roman" charset="0"/>
                <a:ea typeface="Times New Roman" charset="0"/>
                <a:cs typeface="Times New Roman" charset="0"/>
              </a:rPr>
              <a:t>Mixcoin</a:t>
            </a:r>
            <a:r>
              <a:rPr lang="en-US" altLang="zh-CN" sz="2000" b="0" dirty="0" smtClean="0">
                <a:latin typeface="Times New Roman" charset="0"/>
                <a:ea typeface="Times New Roman" charset="0"/>
                <a:cs typeface="Times New Roman" charset="0"/>
              </a:rPr>
              <a:t>: </a:t>
            </a:r>
          </a:p>
          <a:p>
            <a:pPr lvl="1" algn="just" eaLnBrk="1" hangingPunct="1">
              <a:buFont typeface="Wingdings" charset="2"/>
              <a:buChar char="v"/>
            </a:pPr>
            <a:r>
              <a:rPr lang="en-US" altLang="zh-CN" sz="1900" b="0" dirty="0" smtClean="0">
                <a:latin typeface="Times New Roman" charset="0"/>
                <a:ea typeface="Times New Roman" charset="0"/>
                <a:cs typeface="Times New Roman" charset="0"/>
              </a:rPr>
              <a:t> It </a:t>
            </a:r>
            <a:r>
              <a:rPr lang="en-US" altLang="en-US" sz="1900" b="0" dirty="0" smtClean="0">
                <a:latin typeface="Times New Roman" charset="0"/>
                <a:ea typeface="Times New Roman" charset="0"/>
                <a:cs typeface="Times New Roman" charset="0"/>
              </a:rPr>
              <a:t>facilitate anonymous payments in Bitcoin and similar crypto currencies, adding an accountability mechanism to expose theft.</a:t>
            </a:r>
            <a:endParaRPr lang="en-US" altLang="zh-CN" sz="1900" b="0" dirty="0" smtClean="0">
              <a:latin typeface="Times New Roman" charset="0"/>
              <a:ea typeface="Times New Roman" charset="0"/>
              <a:cs typeface="Times New Roman" charset="0"/>
            </a:endParaRPr>
          </a:p>
          <a:p>
            <a:pPr algn="just" eaLnBrk="1" hangingPunct="1">
              <a:buFont typeface="Wingdings" charset="2"/>
              <a:buChar char="v"/>
            </a:pPr>
            <a:r>
              <a:rPr lang="en-US" altLang="zh-CN" sz="2000" b="0" dirty="0" err="1" smtClean="0">
                <a:latin typeface="Times New Roman" charset="0"/>
                <a:ea typeface="Times New Roman" charset="0"/>
                <a:cs typeface="Times New Roman" charset="0"/>
              </a:rPr>
              <a:t>CoinJoin</a:t>
            </a:r>
            <a:r>
              <a:rPr lang="en-US" altLang="zh-CN" sz="2000" b="0" dirty="0" smtClean="0">
                <a:latin typeface="Times New Roman" charset="0"/>
                <a:ea typeface="Times New Roman" charset="0"/>
                <a:cs typeface="Times New Roman" charset="0"/>
              </a:rPr>
              <a:t>:</a:t>
            </a:r>
          </a:p>
          <a:p>
            <a:pPr lvl="1" algn="just" eaLnBrk="1" hangingPunct="1">
              <a:buFont typeface="Wingdings" charset="2"/>
              <a:buChar char="v"/>
            </a:pPr>
            <a:r>
              <a:rPr lang="en-US" altLang="zh-CN" sz="1900" b="0" dirty="0" smtClean="0">
                <a:latin typeface="Times New Roman" charset="0"/>
                <a:ea typeface="Times New Roman" charset="0"/>
                <a:cs typeface="Times New Roman" charset="0"/>
              </a:rPr>
              <a:t> several users agreed to create single transactions</a:t>
            </a:r>
          </a:p>
          <a:p>
            <a:pPr algn="just" eaLnBrk="1" hangingPunct="1">
              <a:buFont typeface="Wingdings" charset="2"/>
              <a:buChar char="v"/>
            </a:pPr>
            <a:r>
              <a:rPr lang="en-US" altLang="zh-CN" sz="2000" b="0" dirty="0" smtClean="0">
                <a:latin typeface="Times New Roman" charset="0"/>
                <a:ea typeface="Times New Roman" charset="0"/>
                <a:cs typeface="Times New Roman" charset="0"/>
              </a:rPr>
              <a:t> </a:t>
            </a:r>
            <a:r>
              <a:rPr lang="en-US" altLang="zh-CN" sz="2000" b="0" dirty="0" err="1" smtClean="0">
                <a:latin typeface="Times New Roman" charset="0"/>
                <a:ea typeface="Times New Roman" charset="0"/>
                <a:cs typeface="Times New Roman" charset="0"/>
              </a:rPr>
              <a:t>zerocoin</a:t>
            </a:r>
            <a:r>
              <a:rPr lang="en-US" altLang="zh-CN" sz="2000" b="0" dirty="0" smtClean="0">
                <a:latin typeface="Times New Roman" charset="0"/>
                <a:ea typeface="Times New Roman" charset="0"/>
                <a:cs typeface="Times New Roman" charset="0"/>
              </a:rPr>
              <a:t>: </a:t>
            </a:r>
          </a:p>
          <a:p>
            <a:pPr lvl="1" algn="just" eaLnBrk="1" hangingPunct="1">
              <a:buFont typeface="Wingdings" charset="2"/>
              <a:buChar char="v"/>
            </a:pPr>
            <a:r>
              <a:rPr lang="en-US" altLang="zh-CN" sz="1900" b="0" dirty="0" smtClean="0">
                <a:latin typeface="Times New Roman" charset="0"/>
                <a:ea typeface="Times New Roman" charset="0"/>
                <a:cs typeface="Times New Roman" charset="0"/>
              </a:rPr>
              <a:t>cryptographic accumulator with </a:t>
            </a:r>
            <a:r>
              <a:rPr lang="en-US" altLang="zh-CN" sz="1900" b="0" dirty="0" err="1" smtClean="0">
                <a:latin typeface="Times New Roman" charset="0"/>
                <a:ea typeface="Times New Roman" charset="0"/>
                <a:cs typeface="Times New Roman" charset="0"/>
              </a:rPr>
              <a:t>zk</a:t>
            </a:r>
            <a:r>
              <a:rPr lang="en-US" altLang="zh-CN" sz="1900" b="0" dirty="0" smtClean="0">
                <a:latin typeface="Times New Roman" charset="0"/>
                <a:ea typeface="Times New Roman" charset="0"/>
                <a:cs typeface="Times New Roman" charset="0"/>
              </a:rPr>
              <a:t>-f inclusion to implement global currency to tackle some privacy challenges by unlinking </a:t>
            </a:r>
            <a:r>
              <a:rPr lang="en-US" altLang="zh-CN" sz="1900" b="0" dirty="0" err="1" smtClean="0">
                <a:latin typeface="Times New Roman" charset="0"/>
                <a:ea typeface="Times New Roman" charset="0"/>
                <a:cs typeface="Times New Roman" charset="0"/>
              </a:rPr>
              <a:t>Tx</a:t>
            </a:r>
            <a:r>
              <a:rPr lang="en-US" altLang="zh-CN" sz="1900" b="0" dirty="0" smtClean="0">
                <a:latin typeface="Times New Roman" charset="0"/>
                <a:ea typeface="Times New Roman" charset="0"/>
                <a:cs typeface="Times New Roman" charset="0"/>
              </a:rPr>
              <a:t> to payment origin. </a:t>
            </a:r>
          </a:p>
          <a:p>
            <a:pPr algn="just" eaLnBrk="1" hangingPunct="1">
              <a:buFont typeface="Wingdings" charset="2"/>
              <a:buChar char="v"/>
            </a:pPr>
            <a:r>
              <a:rPr lang="en-US" altLang="zh-CN" sz="2000" b="0" dirty="0" err="1" smtClean="0">
                <a:latin typeface="Times New Roman" charset="0"/>
                <a:ea typeface="Times New Roman" charset="0"/>
                <a:cs typeface="Times New Roman" charset="0"/>
              </a:rPr>
              <a:t>Zerocash</a:t>
            </a:r>
            <a:r>
              <a:rPr lang="en-US" altLang="zh-CN" sz="2000" b="0" dirty="0" smtClean="0">
                <a:latin typeface="Times New Roman" charset="0"/>
                <a:ea typeface="Times New Roman" charset="0"/>
                <a:cs typeface="Times New Roman" charset="0"/>
              </a:rPr>
              <a:t>-</a:t>
            </a:r>
            <a:r>
              <a:rPr lang="en-US" altLang="zh-CN" sz="2000" b="0" dirty="0" err="1" smtClean="0">
                <a:latin typeface="Times New Roman" charset="0"/>
                <a:ea typeface="Times New Roman" charset="0"/>
                <a:cs typeface="Times New Roman" charset="0"/>
              </a:rPr>
              <a:t>zk</a:t>
            </a:r>
            <a:r>
              <a:rPr lang="en-US" altLang="zh-CN" sz="2000" b="0" dirty="0" smtClean="0">
                <a:latin typeface="Times New Roman" charset="0"/>
                <a:ea typeface="Times New Roman" charset="0"/>
                <a:cs typeface="Times New Roman" charset="0"/>
              </a:rPr>
              <a:t>-SNARKs </a:t>
            </a:r>
          </a:p>
          <a:p>
            <a:pPr lvl="1" algn="just" eaLnBrk="1" hangingPunct="1">
              <a:buFont typeface="Wingdings" charset="2"/>
              <a:buChar char="v"/>
            </a:pPr>
            <a:r>
              <a:rPr lang="en-US" altLang="zh-CN" sz="1900" b="0" dirty="0" smtClean="0">
                <a:latin typeface="Times New Roman" charset="0"/>
                <a:ea typeface="Times New Roman" charset="0"/>
                <a:cs typeface="Times New Roman" charset="0"/>
              </a:rPr>
              <a:t>to hides payment origin destination and transfer amount. </a:t>
            </a:r>
          </a:p>
          <a:p>
            <a:pPr algn="just" eaLnBrk="1" hangingPunct="1">
              <a:buFont typeface="Wingdings" charset="2"/>
              <a:buChar char="v"/>
            </a:pPr>
            <a:r>
              <a:rPr lang="en-US" altLang="zh-CN" sz="2000" b="0" dirty="0" err="1" smtClean="0">
                <a:latin typeface="Times New Roman" charset="0"/>
                <a:ea typeface="Times New Roman" charset="0"/>
                <a:cs typeface="Times New Roman" charset="0"/>
              </a:rPr>
              <a:t>CryptoNote-monero</a:t>
            </a:r>
            <a:r>
              <a:rPr lang="en-US" altLang="zh-CN" sz="2000" b="0" dirty="0" smtClean="0">
                <a:latin typeface="Times New Roman" charset="0"/>
                <a:ea typeface="Times New Roman" charset="0"/>
                <a:cs typeface="Times New Roman" charset="0"/>
              </a:rPr>
              <a:t> -Use ring signature for untraceable transaction</a:t>
            </a:r>
          </a:p>
          <a:p>
            <a:pPr algn="just" eaLnBrk="1" hangingPunct="1">
              <a:buFont typeface="Wingdings" charset="2"/>
              <a:buChar char="v"/>
            </a:pPr>
            <a:r>
              <a:rPr lang="en-US" altLang="zh-CN" sz="2000" b="0" dirty="0" smtClean="0">
                <a:latin typeface="Times New Roman" charset="0"/>
                <a:ea typeface="Times New Roman" charset="0"/>
                <a:cs typeface="Times New Roman" charset="0"/>
              </a:rPr>
              <a:t>Stealth addresses </a:t>
            </a:r>
          </a:p>
          <a:p>
            <a:pPr lvl="1" algn="just" eaLnBrk="1" hangingPunct="1">
              <a:buFont typeface="Wingdings" charset="2"/>
              <a:buChar char="v"/>
            </a:pPr>
            <a:r>
              <a:rPr lang="en-US" altLang="zh-CN" sz="1900" b="0" dirty="0" smtClean="0">
                <a:latin typeface="Times New Roman" charset="0"/>
                <a:ea typeface="Times New Roman" charset="0"/>
                <a:cs typeface="Times New Roman" charset="0"/>
              </a:rPr>
              <a:t>Allow receiver to create seed to generate address. </a:t>
            </a:r>
          </a:p>
          <a:p>
            <a:pPr lvl="1" algn="just" eaLnBrk="1" hangingPunct="1">
              <a:buFont typeface="Wingdings" charset="2"/>
              <a:buChar char="v"/>
            </a:pPr>
            <a:r>
              <a:rPr lang="en-US" altLang="zh-CN" sz="1900" b="0" dirty="0" smtClean="0">
                <a:latin typeface="Times New Roman" charset="0"/>
                <a:ea typeface="Times New Roman" charset="0"/>
                <a:cs typeface="Times New Roman" charset="0"/>
              </a:rPr>
              <a:t>Sender then make payment to address derive from that seed while attacker can’t associate final address with publish seed. </a:t>
            </a:r>
          </a:p>
          <a:p>
            <a:pPr algn="just" eaLnBrk="1" hangingPunct="1">
              <a:buFont typeface="Wingdings" charset="2"/>
              <a:buChar char="v"/>
            </a:pPr>
            <a:r>
              <a:rPr lang="en-US" altLang="zh-CN" sz="2000" b="0" dirty="0" err="1" smtClean="0">
                <a:latin typeface="Times New Roman" charset="0"/>
                <a:ea typeface="Times New Roman" charset="0"/>
                <a:cs typeface="Times New Roman" charset="0"/>
              </a:rPr>
              <a:t>Coinshffle</a:t>
            </a:r>
            <a:r>
              <a:rPr lang="en-US" altLang="zh-CN" sz="2000" b="0" dirty="0" smtClean="0">
                <a:latin typeface="Times New Roman" charset="0"/>
                <a:ea typeface="Times New Roman" charset="0"/>
                <a:cs typeface="Times New Roman" charset="0"/>
              </a:rPr>
              <a:t> </a:t>
            </a:r>
          </a:p>
          <a:p>
            <a:pPr>
              <a:buFont typeface="Wingdings" charset="2"/>
              <a:buChar char="v"/>
            </a:pPr>
            <a:endParaRPr lang="zh-CN" altLang="zh-CN" sz="2000" b="0" dirty="0" smtClean="0">
              <a:latin typeface="Times New Roman" charset="0"/>
              <a:ea typeface="Times New Roman" charset="0"/>
              <a:cs typeface="Times New Roman" charset="0"/>
            </a:endParaRPr>
          </a:p>
          <a:p>
            <a:endParaRPr lang="en-US" altLang="en-US" sz="2000" b="0" dirty="0" smtClean="0">
              <a:latin typeface="Times New Roman" charset="0"/>
              <a:ea typeface="Times New Roman" charset="0"/>
              <a:cs typeface="Times New Roman" charset="0"/>
            </a:endParaRPr>
          </a:p>
          <a:p>
            <a:endParaRPr lang="en-US" dirty="0"/>
          </a:p>
        </p:txBody>
      </p:sp>
      <p:sp>
        <p:nvSpPr>
          <p:cNvPr id="4" name="Slide Number Placeholder 3"/>
          <p:cNvSpPr>
            <a:spLocks noGrp="1"/>
          </p:cNvSpPr>
          <p:nvPr>
            <p:ph type="sldNum" sz="quarter" idx="10"/>
          </p:nvPr>
        </p:nvSpPr>
        <p:spPr/>
        <p:txBody>
          <a:bodyPr/>
          <a:lstStyle/>
          <a:p>
            <a:fld id="{1F5C207E-F03E-B347-9429-2876AEA3CED3}" type="slidenum">
              <a:rPr kumimoji="1" lang="zh-CN" altLang="en-US" smtClean="0"/>
              <a:t>19</a:t>
            </a:fld>
            <a:endParaRPr kumimoji="1" lang="zh-CN" altLang="en-US"/>
          </a:p>
        </p:txBody>
      </p:sp>
    </p:spTree>
    <p:extLst>
      <p:ext uri="{BB962C8B-B14F-4D97-AF65-F5344CB8AC3E}">
        <p14:creationId xmlns:p14="http://schemas.microsoft.com/office/powerpoint/2010/main" val="456174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5C207E-F03E-B347-9429-2876AEA3CED3}" type="slidenum">
              <a:rPr kumimoji="1" lang="zh-CN" altLang="en-US" smtClean="0"/>
              <a:t>21</a:t>
            </a:fld>
            <a:endParaRPr kumimoji="1" lang="zh-CN" altLang="en-US"/>
          </a:p>
        </p:txBody>
      </p:sp>
    </p:spTree>
    <p:extLst>
      <p:ext uri="{BB962C8B-B14F-4D97-AF65-F5344CB8AC3E}">
        <p14:creationId xmlns:p14="http://schemas.microsoft.com/office/powerpoint/2010/main" val="1912269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5C207E-F03E-B347-9429-2876AEA3CED3}" type="slidenum">
              <a:rPr kumimoji="1" lang="zh-CN" altLang="en-US" smtClean="0"/>
              <a:t>22</a:t>
            </a:fld>
            <a:endParaRPr kumimoji="1" lang="zh-CN" altLang="en-US"/>
          </a:p>
        </p:txBody>
      </p:sp>
    </p:spTree>
    <p:extLst>
      <p:ext uri="{BB962C8B-B14F-4D97-AF65-F5344CB8AC3E}">
        <p14:creationId xmlns:p14="http://schemas.microsoft.com/office/powerpoint/2010/main" val="618710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3"/>
              </a:rPr>
              <a:t>Bitcoin White Paper</a:t>
            </a:r>
            <a:r>
              <a:rPr lang="en-US" sz="1200" b="0" i="0" kern="1200" dirty="0" smtClean="0">
                <a:solidFill>
                  <a:schemeClr val="tx1"/>
                </a:solidFill>
                <a:effectLst/>
                <a:latin typeface="+mn-lt"/>
                <a:ea typeface="+mn-ea"/>
                <a:cs typeface="+mn-cs"/>
              </a:rPr>
              <a:t> was published by </a:t>
            </a:r>
            <a:r>
              <a:rPr lang="en-US" sz="1200" b="0" i="0" u="none" strike="noStrike" kern="1200" dirty="0" smtClean="0">
                <a:solidFill>
                  <a:schemeClr val="tx1"/>
                </a:solidFill>
                <a:effectLst/>
                <a:latin typeface="+mn-lt"/>
                <a:ea typeface="+mn-ea"/>
                <a:cs typeface="+mn-cs"/>
                <a:hlinkClick r:id="rId4"/>
              </a:rPr>
              <a:t>Satoshi Nakamoto</a:t>
            </a:r>
            <a:r>
              <a:rPr lang="en-US" sz="1200" b="0" i="0" kern="1200" dirty="0" smtClean="0">
                <a:solidFill>
                  <a:schemeClr val="tx1"/>
                </a:solidFill>
                <a:effectLst/>
                <a:latin typeface="+mn-lt"/>
                <a:ea typeface="+mn-ea"/>
                <a:cs typeface="+mn-cs"/>
              </a:rPr>
              <a:t> in 2008; the first Bitcoin block got mined in 2009. Since the Bitcoin protocol is open source, anyone could take the protocol, fork it (modify the code), and start their own version of P2P money. Many so-called </a:t>
            </a:r>
            <a:r>
              <a:rPr lang="en-US" sz="1200" b="0" i="0" kern="1200" dirty="0" err="1" smtClean="0">
                <a:solidFill>
                  <a:schemeClr val="tx1"/>
                </a:solidFill>
                <a:effectLst/>
                <a:latin typeface="+mn-lt"/>
                <a:ea typeface="+mn-ea"/>
                <a:cs typeface="+mn-cs"/>
              </a:rPr>
              <a:t>altcoins</a:t>
            </a:r>
            <a:r>
              <a:rPr lang="en-US" sz="1200" b="0" i="0" kern="1200" dirty="0" smtClean="0">
                <a:solidFill>
                  <a:schemeClr val="tx1"/>
                </a:solidFill>
                <a:effectLst/>
                <a:latin typeface="+mn-lt"/>
                <a:ea typeface="+mn-ea"/>
                <a:cs typeface="+mn-cs"/>
              </a:rPr>
              <a:t> emerged and tried to be a better, faster or more anonymous than Bitcoin. Soon the code was not only altered to create better </a:t>
            </a:r>
            <a:r>
              <a:rPr lang="en-US" sz="1200" b="0" i="0" kern="1200" dirty="0" err="1" smtClean="0">
                <a:solidFill>
                  <a:schemeClr val="tx1"/>
                </a:solidFill>
                <a:effectLst/>
                <a:latin typeface="+mn-lt"/>
                <a:ea typeface="+mn-ea"/>
                <a:cs typeface="+mn-cs"/>
              </a:rPr>
              <a:t>cryptocurrencies</a:t>
            </a:r>
            <a:r>
              <a:rPr lang="en-US" sz="1200" b="0" i="0" kern="1200" dirty="0" smtClean="0">
                <a:solidFill>
                  <a:schemeClr val="tx1"/>
                </a:solidFill>
                <a:effectLst/>
                <a:latin typeface="+mn-lt"/>
                <a:ea typeface="+mn-ea"/>
                <a:cs typeface="+mn-cs"/>
              </a:rPr>
              <a:t>, but some projects also tried to alter the idea of blockchain beyond the use case of P2P money.</a:t>
            </a:r>
          </a:p>
          <a:p>
            <a:pPr algn="just"/>
            <a:r>
              <a:rPr lang="en-US" sz="1200" b="0" i="0" kern="1200" dirty="0" err="1" smtClean="0">
                <a:solidFill>
                  <a:schemeClr val="tx1"/>
                </a:solidFill>
                <a:effectLst/>
                <a:latin typeface="+mn-lt"/>
                <a:ea typeface="+mn-ea"/>
                <a:cs typeface="+mn-cs"/>
              </a:rPr>
              <a:t>Govt</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Institutions, private sectors </a:t>
            </a:r>
            <a:r>
              <a:rPr lang="en-US" sz="1200" b="0" i="0" kern="1200" baseline="0" dirty="0" err="1" smtClean="0">
                <a:solidFill>
                  <a:schemeClr val="tx1"/>
                </a:solidFill>
                <a:effectLst/>
                <a:latin typeface="+mn-lt"/>
                <a:ea typeface="+mn-ea"/>
                <a:cs typeface="+mn-cs"/>
              </a:rPr>
              <a:t>etc</a:t>
            </a:r>
            <a:r>
              <a:rPr lang="en-US" sz="1200" b="0" i="0" kern="1200" baseline="0" dirty="0" smtClean="0">
                <a:solidFill>
                  <a:schemeClr val="tx1"/>
                </a:solidFill>
                <a:effectLst/>
                <a:latin typeface="+mn-lt"/>
                <a:ea typeface="+mn-ea"/>
                <a:cs typeface="+mn-cs"/>
              </a:rPr>
              <a:t> use the core idea of blockchain to </a:t>
            </a:r>
            <a:r>
              <a:rPr lang="en-US" sz="1200" b="0" i="0" kern="1200" baseline="0" dirty="0" err="1" smtClean="0">
                <a:solidFill>
                  <a:schemeClr val="tx1"/>
                </a:solidFill>
                <a:effectLst/>
                <a:latin typeface="+mn-lt"/>
                <a:ea typeface="+mn-ea"/>
                <a:cs typeface="+mn-cs"/>
              </a:rPr>
              <a:t>buld</a:t>
            </a:r>
            <a:r>
              <a:rPr lang="en-US" sz="1200" b="0" i="0" kern="1200" baseline="0" dirty="0" smtClean="0">
                <a:solidFill>
                  <a:schemeClr val="tx1"/>
                </a:solidFill>
                <a:effectLst/>
                <a:latin typeface="+mn-lt"/>
                <a:ea typeface="+mn-ea"/>
                <a:cs typeface="+mn-cs"/>
              </a:rPr>
              <a:t> a new </a:t>
            </a:r>
            <a:r>
              <a:rPr lang="en-US" sz="1200" b="0" i="0" kern="1200" baseline="0" dirty="0" err="1" smtClean="0">
                <a:solidFill>
                  <a:schemeClr val="tx1"/>
                </a:solidFill>
                <a:effectLst/>
                <a:latin typeface="+mn-lt"/>
                <a:ea typeface="+mn-ea"/>
                <a:cs typeface="+mn-cs"/>
              </a:rPr>
              <a:t>systesm</a:t>
            </a:r>
            <a:endParaRPr lang="en-US" sz="1200" dirty="0" smtClean="0"/>
          </a:p>
          <a:p>
            <a:pPr algn="just"/>
            <a:r>
              <a:rPr lang="en-US" sz="1200" dirty="0" smtClean="0"/>
              <a:t> “Bitcoin works in practice, but not in theory”.  </a:t>
            </a:r>
          </a:p>
          <a:p>
            <a:pPr algn="just"/>
            <a:r>
              <a:rPr lang="en-US" sz="1200" dirty="0" smtClean="0"/>
              <a:t>Formal verification,</a:t>
            </a:r>
            <a:r>
              <a:rPr lang="en-US" sz="1200" baseline="0" dirty="0" smtClean="0"/>
              <a:t> software bugs, design the security and privacy </a:t>
            </a:r>
            <a:endParaRPr lang="en-US" sz="1200" dirty="0" smtClean="0"/>
          </a:p>
          <a:p>
            <a:pPr algn="just"/>
            <a:r>
              <a:rPr lang="en-US" sz="1200" dirty="0" smtClean="0"/>
              <a:t>Bitcoin’s stability relies on an unknown combination of socioeconomic factors which is hopelessly intractable to model with sufficient precision, failing to yield a convincing argument for the system’s soundness. </a:t>
            </a:r>
          </a:p>
          <a:p>
            <a:pPr marL="0" marR="0" indent="0" algn="just" defTabSz="457200" rtl="0" eaLnBrk="1" fontAlgn="auto" latinLnBrk="0" hangingPunct="1">
              <a:lnSpc>
                <a:spcPct val="100000"/>
              </a:lnSpc>
              <a:spcBef>
                <a:spcPts val="0"/>
              </a:spcBef>
              <a:spcAft>
                <a:spcPts val="0"/>
              </a:spcAft>
              <a:buClrTx/>
              <a:buSzTx/>
              <a:buFontTx/>
              <a:buNone/>
              <a:tabLst/>
              <a:defRPr/>
            </a:pPr>
            <a:r>
              <a:rPr lang="en-US" sz="1200" dirty="0" smtClean="0"/>
              <a:t>The second viewpoint, contend that Bitcoin is filling an important niche by providing a virtual currency system without any trusted parties and without pre-assumed identities among the participants.</a:t>
            </a:r>
          </a:p>
          <a:p>
            <a:pPr marL="0" marR="0" indent="0" algn="just" defTabSz="457200" rtl="0" eaLnBrk="1" fontAlgn="auto" latinLnBrk="0" hangingPunct="1">
              <a:lnSpc>
                <a:spcPct val="100000"/>
              </a:lnSpc>
              <a:spcBef>
                <a:spcPts val="0"/>
              </a:spcBef>
              <a:spcAft>
                <a:spcPts val="0"/>
              </a:spcAft>
              <a:buClrTx/>
              <a:buSzTx/>
              <a:buFontTx/>
              <a:buNone/>
              <a:tabLst/>
              <a:defRPr/>
            </a:pPr>
            <a:r>
              <a:rPr lang="en-US" sz="1200" dirty="0" smtClean="0"/>
              <a:t>General problems in a distributed system is impossible bitcoin make it possible to achieve.. </a:t>
            </a:r>
          </a:p>
          <a:p>
            <a:pPr marL="0" marR="0" indent="0" algn="just"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What is needed is an electronic payment system based on cryptographic proof instead of trust, allowing any two willing parties to transact directly with each other without the need for a trusted third party. </a:t>
            </a:r>
            <a:endParaRPr lang="en-US" dirty="0" smtClean="0"/>
          </a:p>
          <a:p>
            <a:pPr marL="0" marR="0" indent="0" algn="just"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Consider two opposing viewpoints on Bitcoin in straw- man form. The first is that “Bitcoin works in practice, but not in theory.” </a:t>
            </a:r>
          </a:p>
          <a:p>
            <a:r>
              <a:rPr lang="en-US" sz="1200" kern="1200" dirty="0" smtClean="0">
                <a:solidFill>
                  <a:schemeClr val="tx1"/>
                </a:solidFill>
                <a:effectLst/>
                <a:latin typeface="+mn-lt"/>
                <a:ea typeface="+mn-ea"/>
                <a:cs typeface="+mn-cs"/>
              </a:rPr>
              <a:t>At times devoted members of the Bitcoin community espouse this philosophy and criticize the security research community for failing to discover Bitcoin, not immediately recognizing its novelty, and still today dismissing it due to </a:t>
            </a:r>
            <a:r>
              <a:rPr lang="en-US" sz="1200" b="1" kern="1200" dirty="0" smtClean="0">
                <a:solidFill>
                  <a:schemeClr val="tx1"/>
                </a:solidFill>
                <a:effectLst/>
                <a:latin typeface="+mn-lt"/>
                <a:ea typeface="+mn-ea"/>
                <a:cs typeface="+mn-cs"/>
              </a:rPr>
              <a:t>the lack of a rigorous theoretical foundation. </a:t>
            </a:r>
            <a:endParaRPr lang="en-US" b="1" dirty="0" smtClean="0"/>
          </a:p>
          <a:p>
            <a:r>
              <a:rPr lang="en-US" sz="1200" kern="1200" dirty="0" smtClean="0">
                <a:solidFill>
                  <a:schemeClr val="tx1"/>
                </a:solidFill>
                <a:effectLst/>
                <a:latin typeface="+mn-lt"/>
                <a:ea typeface="+mn-ea"/>
                <a:cs typeface="+mn-cs"/>
              </a:rPr>
              <a:t>A second viewpoint is that Bitcoin’s stability relies on an unknown combination of socioeconomic factors which is hopelessly intractable to model with sufficient precision, failing to yield a convincing argument for the system’s soundness. </a:t>
            </a:r>
            <a:endParaRPr lang="en-US" dirty="0" smtClean="0"/>
          </a:p>
          <a:p>
            <a:pPr marL="0" marR="0" indent="0" algn="just"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just" defTabSz="457200" rtl="0" eaLnBrk="1" fontAlgn="auto" latinLnBrk="0" hangingPunct="1">
              <a:lnSpc>
                <a:spcPct val="100000"/>
              </a:lnSpc>
              <a:spcBef>
                <a:spcPts val="0"/>
              </a:spcBef>
              <a:spcAft>
                <a:spcPts val="0"/>
              </a:spcAft>
              <a:buClrTx/>
              <a:buSzTx/>
              <a:buFontTx/>
              <a:buNone/>
              <a:tabLst/>
              <a:defRPr/>
            </a:pPr>
            <a:endParaRPr lang="en-US" sz="1200" dirty="0" smtClean="0"/>
          </a:p>
          <a:p>
            <a:pPr algn="just"/>
            <a:endParaRPr lang="en-US" sz="1200" dirty="0" smtClean="0"/>
          </a:p>
          <a:p>
            <a:endParaRPr lang="en-US" dirty="0"/>
          </a:p>
        </p:txBody>
      </p:sp>
      <p:sp>
        <p:nvSpPr>
          <p:cNvPr id="4" name="Slide Number Placeholder 3"/>
          <p:cNvSpPr>
            <a:spLocks noGrp="1"/>
          </p:cNvSpPr>
          <p:nvPr>
            <p:ph type="sldNum" sz="quarter" idx="10"/>
          </p:nvPr>
        </p:nvSpPr>
        <p:spPr/>
        <p:txBody>
          <a:bodyPr/>
          <a:lstStyle/>
          <a:p>
            <a:fld id="{1F5C207E-F03E-B347-9429-2876AEA3CED3}" type="slidenum">
              <a:rPr kumimoji="1" lang="zh-CN" altLang="en-US" smtClean="0"/>
              <a:t>3</a:t>
            </a:fld>
            <a:endParaRPr kumimoji="1" lang="zh-CN" altLang="en-US"/>
          </a:p>
        </p:txBody>
      </p:sp>
    </p:spTree>
    <p:extLst>
      <p:ext uri="{BB962C8B-B14F-4D97-AF65-F5344CB8AC3E}">
        <p14:creationId xmlns:p14="http://schemas.microsoft.com/office/powerpoint/2010/main" val="201381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www.coindesk.com</a:t>
            </a:r>
            <a:r>
              <a:rPr lang="en-US" dirty="0" smtClean="0"/>
              <a:t>/ecashs-inventor-is-back-and-he-thinks-hes-built-the-fastest-ever-blockchain/</a:t>
            </a:r>
          </a:p>
          <a:p>
            <a:r>
              <a:rPr lang="en-US" dirty="0" smtClean="0"/>
              <a:t>https://</a:t>
            </a:r>
            <a:r>
              <a:rPr lang="en-US" dirty="0" err="1" smtClean="0"/>
              <a:t>www.blockchaineconomy.com.au</a:t>
            </a:r>
            <a:r>
              <a:rPr lang="en-US" dirty="0" smtClean="0"/>
              <a:t>/learn-about-our-guest-speaker-</a:t>
            </a:r>
            <a:r>
              <a:rPr lang="en-US" dirty="0" err="1" smtClean="0"/>
              <a:t>phd</a:t>
            </a:r>
            <a:r>
              <a:rPr lang="en-US" dirty="0" smtClean="0"/>
              <a:t>-w-</a:t>
            </a:r>
            <a:r>
              <a:rPr lang="en-US" dirty="0" err="1" smtClean="0"/>
              <a:t>scott</a:t>
            </a:r>
            <a:r>
              <a:rPr lang="en-US" dirty="0" smtClean="0"/>
              <a:t>-</a:t>
            </a:r>
            <a:r>
              <a:rPr lang="en-US" dirty="0" err="1" smtClean="0"/>
              <a:t>stornetta</a:t>
            </a:r>
            <a:r>
              <a:rPr lang="en-US" dirty="0" smtClean="0"/>
              <a:t>/</a:t>
            </a:r>
            <a:endParaRPr lang="en-US" dirty="0"/>
          </a:p>
        </p:txBody>
      </p:sp>
      <p:sp>
        <p:nvSpPr>
          <p:cNvPr id="4" name="Slide Number Placeholder 3"/>
          <p:cNvSpPr>
            <a:spLocks noGrp="1"/>
          </p:cNvSpPr>
          <p:nvPr>
            <p:ph type="sldNum" sz="quarter" idx="10"/>
          </p:nvPr>
        </p:nvSpPr>
        <p:spPr/>
        <p:txBody>
          <a:bodyPr/>
          <a:lstStyle/>
          <a:p>
            <a:fld id="{1F5C207E-F03E-B347-9429-2876AEA3CED3}" type="slidenum">
              <a:rPr kumimoji="1" lang="zh-CN" altLang="en-US" smtClean="0"/>
              <a:t>4</a:t>
            </a:fld>
            <a:endParaRPr kumimoji="1" lang="zh-CN" altLang="en-US"/>
          </a:p>
        </p:txBody>
      </p:sp>
    </p:spTree>
    <p:extLst>
      <p:ext uri="{BB962C8B-B14F-4D97-AF65-F5344CB8AC3E}">
        <p14:creationId xmlns:p14="http://schemas.microsoft.com/office/powerpoint/2010/main" val="417758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smtClean="0">
                <a:effectLst/>
                <a:latin typeface="Apple Braille" charset="0"/>
                <a:ea typeface="Apple Braille" charset="0"/>
                <a:cs typeface="Apple Braille" charset="0"/>
              </a:rPr>
              <a:t>Blockchain was invented by Satoshi </a:t>
            </a:r>
            <a:r>
              <a:rPr lang="en-US" sz="1200" b="0" dirty="0" err="1" smtClean="0">
                <a:effectLst/>
                <a:latin typeface="Apple Braille" charset="0"/>
                <a:ea typeface="Apple Braille" charset="0"/>
                <a:cs typeface="Apple Braille" charset="0"/>
              </a:rPr>
              <a:t>Nakamoto</a:t>
            </a:r>
            <a:r>
              <a:rPr lang="en-US" sz="1200" b="0" dirty="0" smtClean="0">
                <a:effectLst/>
                <a:latin typeface="Apple Braille" charset="0"/>
                <a:ea typeface="Apple Braille" charset="0"/>
                <a:cs typeface="Apple Braille" charset="0"/>
              </a:rPr>
              <a:t> in 2008 to serve as the public transaction ledger of the cryptocurrency bitcoin. </a:t>
            </a:r>
          </a:p>
          <a:p>
            <a:pPr algn="just">
              <a:lnSpc>
                <a:spcPct val="170000"/>
              </a:lnSpc>
            </a:pPr>
            <a:r>
              <a:rPr lang="en-US" sz="1200" b="0" dirty="0" smtClean="0">
                <a:effectLst/>
                <a:latin typeface="Times New Roman" charset="0"/>
                <a:ea typeface="Times New Roman" charset="0"/>
                <a:cs typeface="Times New Roman" charset="0"/>
              </a:rPr>
              <a:t>A blockchain is a decentralized, distributed and public digital ledger that is used to record transactions across many computers so that the record cannot be altered retroactively without the alteration of all subsequent blocks and the collusion of the network. </a:t>
            </a:r>
          </a:p>
          <a:p>
            <a:pPr algn="just">
              <a:lnSpc>
                <a:spcPct val="170000"/>
              </a:lnSpc>
            </a:pPr>
            <a:r>
              <a:rPr lang="en-US" sz="1200" b="0" dirty="0" smtClean="0">
                <a:effectLst/>
                <a:latin typeface="Times New Roman" charset="0"/>
                <a:ea typeface="Times New Roman" charset="0"/>
                <a:cs typeface="Times New Roman" charset="0"/>
              </a:rPr>
              <a:t>It was implemented by </a:t>
            </a:r>
            <a:r>
              <a:rPr lang="en-US" sz="1200" b="0" dirty="0" err="1" smtClean="0">
                <a:effectLst/>
                <a:latin typeface="Times New Roman" charset="0"/>
                <a:ea typeface="Times New Roman" charset="0"/>
                <a:cs typeface="Times New Roman" charset="0"/>
              </a:rPr>
              <a:t>Nakamoto</a:t>
            </a:r>
            <a:r>
              <a:rPr lang="en-US" sz="1200" b="0" dirty="0" smtClean="0">
                <a:effectLst/>
                <a:latin typeface="Times New Roman" charset="0"/>
                <a:ea typeface="Times New Roman" charset="0"/>
                <a:cs typeface="Times New Roman" charset="0"/>
              </a:rPr>
              <a:t> as a core component of the cryptocurrency </a:t>
            </a:r>
            <a:r>
              <a:rPr lang="en-US" sz="1200" dirty="0" smtClean="0">
                <a:effectLst/>
                <a:latin typeface="Times New Roman" charset="0"/>
                <a:ea typeface="Times New Roman" charset="0"/>
                <a:cs typeface="Times New Roman" charset="0"/>
              </a:rPr>
              <a:t>bitcoin</a:t>
            </a:r>
          </a:p>
          <a:p>
            <a:pPr algn="just">
              <a:lnSpc>
                <a:spcPct val="170000"/>
              </a:lnSpc>
            </a:pPr>
            <a:r>
              <a:rPr lang="en-US" sz="1200" b="0" dirty="0" smtClean="0">
                <a:effectLst/>
                <a:latin typeface="Times New Roman" charset="0"/>
                <a:ea typeface="Times New Roman" charset="0"/>
                <a:cs typeface="Times New Roman" charset="0"/>
              </a:rPr>
              <a:t>A </a:t>
            </a:r>
            <a:r>
              <a:rPr lang="en-US" sz="1200" dirty="0" smtClean="0">
                <a:effectLst/>
                <a:latin typeface="Times New Roman" charset="0"/>
                <a:ea typeface="Times New Roman" charset="0"/>
                <a:cs typeface="Times New Roman" charset="0"/>
              </a:rPr>
              <a:t>blockchain</a:t>
            </a:r>
            <a:r>
              <a:rPr lang="en-US" sz="1200" b="0" dirty="0" smtClean="0">
                <a:effectLst/>
                <a:latin typeface="Times New Roman" charset="0"/>
                <a:ea typeface="Times New Roman" charset="0"/>
                <a:cs typeface="Times New Roman" charset="0"/>
              </a:rPr>
              <a:t> is a continuously growing list of records, called </a:t>
            </a:r>
            <a:r>
              <a:rPr lang="en-US" sz="1200" b="0" i="1" dirty="0" smtClean="0">
                <a:effectLst/>
                <a:latin typeface="Times New Roman" charset="0"/>
                <a:ea typeface="Times New Roman" charset="0"/>
                <a:cs typeface="Times New Roman" charset="0"/>
              </a:rPr>
              <a:t>blocks</a:t>
            </a:r>
            <a:r>
              <a:rPr lang="en-US" sz="1200" b="0" dirty="0" smtClean="0">
                <a:effectLst/>
                <a:latin typeface="Times New Roman" charset="0"/>
                <a:ea typeface="Times New Roman" charset="0"/>
                <a:cs typeface="Times New Roman" charset="0"/>
              </a:rPr>
              <a:t>  </a:t>
            </a:r>
          </a:p>
          <a:p>
            <a:pPr algn="just">
              <a:lnSpc>
                <a:spcPct val="170000"/>
              </a:lnSpc>
            </a:pPr>
            <a:r>
              <a:rPr lang="en-US" sz="1200" b="0" dirty="0" smtClean="0">
                <a:effectLst/>
                <a:latin typeface="Times New Roman" charset="0"/>
                <a:ea typeface="Times New Roman" charset="0"/>
                <a:cs typeface="Times New Roman" charset="0"/>
              </a:rPr>
              <a:t>Block typically contains  a transaction data and cryptographic hash of the previous block, </a:t>
            </a:r>
          </a:p>
          <a:p>
            <a:pPr algn="just">
              <a:lnSpc>
                <a:spcPct val="170000"/>
              </a:lnSpc>
            </a:pPr>
            <a:r>
              <a:rPr lang="en-US" sz="1200" b="0" dirty="0" smtClean="0">
                <a:effectLst/>
                <a:latin typeface="Times New Roman" charset="0"/>
                <a:ea typeface="Times New Roman" charset="0"/>
                <a:cs typeface="Times New Roman" charset="0"/>
              </a:rPr>
              <a:t>blockchain is typically managed by a peer-to-peer network and distributed time stamping</a:t>
            </a:r>
          </a:p>
          <a:p>
            <a:pPr algn="just">
              <a:lnSpc>
                <a:spcPct val="170000"/>
              </a:lnSpc>
            </a:pPr>
            <a:r>
              <a:rPr lang="en-US" sz="1200" b="0" dirty="0" smtClean="0">
                <a:effectLst/>
                <a:latin typeface="Times New Roman" charset="0"/>
                <a:ea typeface="Times New Roman" charset="0"/>
                <a:cs typeface="Times New Roman" charset="0"/>
              </a:rPr>
              <a:t>Miners validate  new blocks. </a:t>
            </a:r>
          </a:p>
          <a:p>
            <a:pPr algn="just">
              <a:lnSpc>
                <a:spcPct val="170000"/>
              </a:lnSpc>
            </a:pPr>
            <a:r>
              <a:rPr lang="en-US" sz="1200" b="0" dirty="0" smtClean="0">
                <a:effectLst/>
                <a:latin typeface="Times New Roman" charset="0"/>
                <a:ea typeface="Times New Roman" charset="0"/>
                <a:cs typeface="Times New Roman" charset="0"/>
              </a:rPr>
              <a:t>Blockchain is resistant to  data modification </a:t>
            </a:r>
          </a:p>
          <a:p>
            <a:pPr algn="just">
              <a:lnSpc>
                <a:spcPct val="170000"/>
              </a:lnSpc>
            </a:pPr>
            <a:r>
              <a:rPr lang="en-US" sz="1200" b="0" dirty="0" smtClean="0">
                <a:effectLst/>
                <a:latin typeface="Times New Roman" charset="0"/>
                <a:ea typeface="Times New Roman" charset="0"/>
                <a:cs typeface="Times New Roman" charset="0"/>
              </a:rPr>
              <a:t>Decentralized consensus has therefore been achieved with a blockchain: (BFT). </a:t>
            </a:r>
            <a:endParaRPr lang="en-US" sz="1200" dirty="0" smtClean="0">
              <a:latin typeface="Times New Roman" charset="0"/>
              <a:ea typeface="Times New Roman" charset="0"/>
              <a:cs typeface="Times New Roman" charset="0"/>
            </a:endParaRPr>
          </a:p>
          <a:p>
            <a:pPr algn="just">
              <a:lnSpc>
                <a:spcPct val="170000"/>
              </a:lnSpc>
              <a:buFont typeface="Wingdings" charset="2"/>
              <a:buChar char="v"/>
            </a:pPr>
            <a:endParaRPr lang="en-US" sz="1200" dirty="0" smtClean="0">
              <a:latin typeface="Times New Roman" charset="0"/>
              <a:ea typeface="Times New Roman" charset="0"/>
              <a:cs typeface="Times New Roman" charset="0"/>
            </a:endParaRPr>
          </a:p>
          <a:p>
            <a:pPr marL="0" indent="0" algn="just">
              <a:lnSpc>
                <a:spcPct val="170000"/>
              </a:lnSpc>
              <a:buNone/>
            </a:pPr>
            <a:endParaRPr lang="en-US" sz="1200" dirty="0" smtClean="0">
              <a:latin typeface="Times New Roman" charset="0"/>
              <a:ea typeface="Times New Roman" charset="0"/>
              <a:cs typeface="Times New Roman" charset="0"/>
            </a:endParaRPr>
          </a:p>
          <a:p>
            <a:pPr algn="just">
              <a:lnSpc>
                <a:spcPct val="170000"/>
              </a:lnSpc>
              <a:buFont typeface="Wingdings" charset="2"/>
              <a:buChar char="v"/>
            </a:pPr>
            <a:endParaRPr lang="en-US" sz="1200" b="0" dirty="0" smtClean="0">
              <a:effectLst/>
              <a:latin typeface="Times New Roman" charset="0"/>
              <a:ea typeface="Times New Roman" charset="0"/>
              <a:cs typeface="Times New Roman"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dirty="0" smtClean="0">
              <a:effectLst/>
              <a:latin typeface="Apple Braille" charset="0"/>
              <a:ea typeface="Apple Braille" charset="0"/>
              <a:cs typeface="Apple Braille" charset="0"/>
            </a:endParaRPr>
          </a:p>
          <a:p>
            <a:endParaRPr lang="en-US" dirty="0"/>
          </a:p>
        </p:txBody>
      </p:sp>
      <p:sp>
        <p:nvSpPr>
          <p:cNvPr id="4" name="Slide Number Placeholder 3"/>
          <p:cNvSpPr>
            <a:spLocks noGrp="1"/>
          </p:cNvSpPr>
          <p:nvPr>
            <p:ph type="sldNum" sz="quarter" idx="10"/>
          </p:nvPr>
        </p:nvSpPr>
        <p:spPr/>
        <p:txBody>
          <a:bodyPr/>
          <a:lstStyle/>
          <a:p>
            <a:fld id="{1F5C207E-F03E-B347-9429-2876AEA3CED3}" type="slidenum">
              <a:rPr kumimoji="1" lang="zh-CN" altLang="en-US" smtClean="0"/>
              <a:t>5</a:t>
            </a:fld>
            <a:endParaRPr kumimoji="1" lang="zh-CN" altLang="en-US"/>
          </a:p>
        </p:txBody>
      </p:sp>
    </p:spTree>
    <p:extLst>
      <p:ext uri="{BB962C8B-B14F-4D97-AF65-F5344CB8AC3E}">
        <p14:creationId xmlns:p14="http://schemas.microsoft.com/office/powerpoint/2010/main" val="725557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742950" lvl="2" indent="-342900" algn="l" eaLnBrk="1" hangingPunct="1">
              <a:lnSpc>
                <a:spcPct val="150000"/>
              </a:lnSpc>
            </a:pPr>
            <a:r>
              <a:rPr lang="en-US" altLang="zh-CN" b="0" dirty="0" smtClean="0">
                <a:latin typeface="Times New Roman" charset="0"/>
                <a:ea typeface="Times New Roman" charset="0"/>
                <a:cs typeface="Times New Roman" charset="0"/>
              </a:rPr>
              <a:t>Without Cryptography bitcoin or blockchain not have existed</a:t>
            </a:r>
            <a:r>
              <a:rPr lang="en-US" altLang="zh-CN" b="0" baseline="0" dirty="0" smtClean="0">
                <a:latin typeface="Times New Roman" charset="0"/>
                <a:ea typeface="Times New Roman" charset="0"/>
                <a:cs typeface="Times New Roman" charset="0"/>
              </a:rPr>
              <a:t> </a:t>
            </a:r>
          </a:p>
          <a:p>
            <a:pPr algn="l"/>
            <a:r>
              <a:rPr lang="en-US" sz="1200" b="1" kern="1200" dirty="0" smtClean="0">
                <a:solidFill>
                  <a:schemeClr val="tx1"/>
                </a:solidFill>
                <a:effectLst/>
                <a:latin typeface="+mn-lt"/>
                <a:ea typeface="+mn-ea"/>
                <a:cs typeface="+mn-cs"/>
              </a:rPr>
              <a:t>Public key cryptography</a:t>
            </a:r>
            <a:r>
              <a:rPr lang="en-US" sz="1200" kern="1200" dirty="0" smtClean="0">
                <a:solidFill>
                  <a:schemeClr val="tx1"/>
                </a:solidFill>
                <a:effectLst/>
                <a:latin typeface="+mn-lt"/>
                <a:ea typeface="+mn-ea"/>
                <a:cs typeface="+mn-cs"/>
              </a:rPr>
              <a:t>. Bitcoin uses public key cryptography to handle transactions. This will be discussed in the rest of this chapter.</a:t>
            </a:r>
            <a:br>
              <a:rPr lang="en-US" sz="1200"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Hash functions</a:t>
            </a:r>
            <a:r>
              <a:rPr lang="en-US" sz="1200" kern="1200" dirty="0" smtClean="0">
                <a:solidFill>
                  <a:schemeClr val="tx1"/>
                </a:solidFill>
                <a:effectLst/>
                <a:latin typeface="+mn-lt"/>
                <a:ea typeface="+mn-ea"/>
                <a:cs typeface="+mn-cs"/>
              </a:rPr>
              <a:t>. Bitcoin uses hash functions to secure the information in the block- chain. This topic will be discussed in Chapter 7. </a:t>
            </a:r>
            <a:endParaRPr lang="en-US" dirty="0" smtClean="0"/>
          </a:p>
          <a:p>
            <a:pPr algn="l"/>
            <a:r>
              <a:rPr lang="en-US" sz="1200" b="1" kern="1200" dirty="0" smtClean="0">
                <a:solidFill>
                  <a:schemeClr val="tx1"/>
                </a:solidFill>
                <a:effectLst/>
                <a:latin typeface="+mn-lt"/>
                <a:ea typeface="+mn-ea"/>
                <a:cs typeface="+mn-cs"/>
              </a:rPr>
              <a:t>Symmetric key cryptography</a:t>
            </a:r>
            <a:r>
              <a:rPr lang="en-US" sz="1200" kern="1200" dirty="0" smtClean="0">
                <a:solidFill>
                  <a:schemeClr val="tx1"/>
                </a:solidFill>
                <a:effectLst/>
                <a:latin typeface="+mn-lt"/>
                <a:ea typeface="+mn-ea"/>
                <a:cs typeface="+mn-cs"/>
              </a:rPr>
              <a:t>. Bitcoin uses symmetric encryption to protect the </a:t>
            </a:r>
            <a:r>
              <a:rPr lang="en-US" sz="1200" kern="1200" dirty="0" err="1" smtClean="0">
                <a:solidFill>
                  <a:schemeClr val="tx1"/>
                </a:solidFill>
                <a:effectLst/>
                <a:latin typeface="+mn-lt"/>
                <a:ea typeface="+mn-ea"/>
                <a:cs typeface="+mn-cs"/>
              </a:rPr>
              <a:t>pri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vate</a:t>
            </a:r>
            <a:r>
              <a:rPr lang="en-US" sz="1200" kern="1200" dirty="0" smtClean="0">
                <a:solidFill>
                  <a:schemeClr val="tx1"/>
                </a:solidFill>
                <a:effectLst/>
                <a:latin typeface="+mn-lt"/>
                <a:ea typeface="+mn-ea"/>
                <a:cs typeface="+mn-cs"/>
              </a:rPr>
              <a:t> keys in a user’s wallet. The use of symmetric encryption in the wallet software is not a requirement. However, its use is highly recommended. Symmetric-key </a:t>
            </a:r>
            <a:r>
              <a:rPr lang="en-US" sz="1200" kern="1200" dirty="0" err="1" smtClean="0">
                <a:solidFill>
                  <a:schemeClr val="tx1"/>
                </a:solidFill>
                <a:effectLst/>
                <a:latin typeface="+mn-lt"/>
                <a:ea typeface="+mn-ea"/>
                <a:cs typeface="+mn-cs"/>
              </a:rPr>
              <a:t>cryptog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raphy</a:t>
            </a:r>
            <a:r>
              <a:rPr lang="en-US" sz="1200" kern="1200" dirty="0" smtClean="0">
                <a:solidFill>
                  <a:schemeClr val="tx1"/>
                </a:solidFill>
                <a:effectLst/>
                <a:latin typeface="+mn-lt"/>
                <a:ea typeface="+mn-ea"/>
                <a:cs typeface="+mn-cs"/>
              </a:rPr>
              <a:t> will be covered in section 8.1. </a:t>
            </a:r>
            <a:endParaRPr lang="en-US" dirty="0" smtClean="0"/>
          </a:p>
          <a:p>
            <a:pPr marL="742950" lvl="2" indent="-342900" algn="l" eaLnBrk="1" hangingPunct="1">
              <a:lnSpc>
                <a:spcPct val="150000"/>
              </a:lnSpc>
            </a:pPr>
            <a:endParaRPr lang="en-US" altLang="zh-CN" b="0" dirty="0" smtClean="0">
              <a:latin typeface="Times New Roman" charset="0"/>
              <a:ea typeface="Times New Roman" charset="0"/>
              <a:cs typeface="Times New Roman" charset="0"/>
            </a:endParaRPr>
          </a:p>
          <a:p>
            <a:pPr marL="742950" lvl="2" indent="-342900" algn="l" eaLnBrk="1" hangingPunct="1">
              <a:lnSpc>
                <a:spcPct val="150000"/>
              </a:lnSpc>
            </a:pPr>
            <a:r>
              <a:rPr lang="en-US" altLang="zh-CN" b="0" dirty="0" smtClean="0">
                <a:latin typeface="Times New Roman" charset="0"/>
                <a:ea typeface="Times New Roman" charset="0"/>
                <a:cs typeface="Times New Roman" charset="0"/>
              </a:rPr>
              <a:t>The use of cryptography </a:t>
            </a:r>
          </a:p>
          <a:p>
            <a:pPr marL="742950" lvl="2" indent="-342900" algn="l" eaLnBrk="1" hangingPunct="1">
              <a:lnSpc>
                <a:spcPct val="150000"/>
              </a:lnSpc>
            </a:pPr>
            <a:r>
              <a:rPr lang="en-US" altLang="zh-CN" b="0" dirty="0" smtClean="0">
                <a:latin typeface="Times New Roman" charset="0"/>
                <a:ea typeface="Times New Roman" charset="0"/>
                <a:cs typeface="Times New Roman" charset="0"/>
              </a:rPr>
              <a:t>Time stamps</a:t>
            </a:r>
          </a:p>
          <a:p>
            <a:pPr marL="742950" lvl="2" indent="-342900" algn="l" eaLnBrk="1" hangingPunct="1">
              <a:lnSpc>
                <a:spcPct val="150000"/>
              </a:lnSpc>
            </a:pPr>
            <a:r>
              <a:rPr lang="en-US" altLang="zh-CN" b="0" dirty="0" smtClean="0">
                <a:latin typeface="Times New Roman" charset="0"/>
                <a:ea typeface="Times New Roman" charset="0"/>
                <a:cs typeface="Times New Roman" charset="0"/>
              </a:rPr>
              <a:t> Distributed consensus</a:t>
            </a:r>
          </a:p>
          <a:p>
            <a:pPr marL="742950" lvl="2" indent="-342900" algn="l" eaLnBrk="1" hangingPunct="1">
              <a:lnSpc>
                <a:spcPct val="150000"/>
              </a:lnSpc>
            </a:pPr>
            <a:r>
              <a:rPr lang="en-US" altLang="zh-CN" b="0" dirty="0" smtClean="0">
                <a:latin typeface="Times New Roman" charset="0"/>
                <a:ea typeface="Times New Roman" charset="0"/>
                <a:cs typeface="Times New Roman" charset="0"/>
              </a:rPr>
              <a:t> Anonymity and economic incentives</a:t>
            </a:r>
          </a:p>
          <a:p>
            <a:pPr marL="742950" lvl="2" indent="-342900" algn="l" eaLnBrk="1" hangingPunct="1">
              <a:lnSpc>
                <a:spcPct val="150000"/>
              </a:lnSpc>
            </a:pPr>
            <a:r>
              <a:rPr lang="en-US" altLang="zh-CN" b="0" dirty="0" smtClean="0">
                <a:latin typeface="Times New Roman" charset="0"/>
                <a:ea typeface="Times New Roman" charset="0"/>
                <a:cs typeface="Times New Roman" charset="0"/>
              </a:rPr>
              <a:t> Peer to peer network </a:t>
            </a:r>
            <a:endParaRPr lang="zh-CN" altLang="zh-CN" b="0" dirty="0" smtClean="0">
              <a:latin typeface="Times New Roman" charset="0"/>
              <a:ea typeface="Times New Roman" charset="0"/>
              <a:cs typeface="Times New Roman" charset="0"/>
            </a:endParaRPr>
          </a:p>
          <a:p>
            <a:pPr algn="l"/>
            <a:endParaRPr lang="en-US" dirty="0"/>
          </a:p>
        </p:txBody>
      </p:sp>
      <p:sp>
        <p:nvSpPr>
          <p:cNvPr id="4" name="Slide Number Placeholder 3"/>
          <p:cNvSpPr>
            <a:spLocks noGrp="1"/>
          </p:cNvSpPr>
          <p:nvPr>
            <p:ph type="sldNum" sz="quarter" idx="10"/>
          </p:nvPr>
        </p:nvSpPr>
        <p:spPr/>
        <p:txBody>
          <a:bodyPr/>
          <a:lstStyle/>
          <a:p>
            <a:fld id="{1F5C207E-F03E-B347-9429-2876AEA3CED3}" type="slidenum">
              <a:rPr kumimoji="1" lang="zh-CN" altLang="en-US" smtClean="0"/>
              <a:t>6</a:t>
            </a:fld>
            <a:endParaRPr kumimoji="1" lang="zh-CN" altLang="en-US"/>
          </a:p>
        </p:txBody>
      </p:sp>
    </p:spTree>
    <p:extLst>
      <p:ext uri="{BB962C8B-B14F-4D97-AF65-F5344CB8AC3E}">
        <p14:creationId xmlns:p14="http://schemas.microsoft.com/office/powerpoint/2010/main" val="555011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blockchain </a:t>
            </a:r>
            <a:r>
              <a:rPr lang="en-US" sz="1200" kern="1200" dirty="0" smtClean="0">
                <a:solidFill>
                  <a:schemeClr val="tx1"/>
                </a:solidFill>
                <a:effectLst/>
                <a:latin typeface="+mn-lt"/>
                <a:ea typeface="+mn-ea"/>
                <a:cs typeface="+mn-cs"/>
              </a:rPr>
              <a:t>is an </a:t>
            </a:r>
            <a:r>
              <a:rPr lang="en-US" sz="1200" i="1" kern="1200" dirty="0" smtClean="0">
                <a:solidFill>
                  <a:schemeClr val="tx1"/>
                </a:solidFill>
                <a:effectLst/>
                <a:latin typeface="+mn-lt"/>
                <a:ea typeface="+mn-ea"/>
                <a:cs typeface="+mn-cs"/>
              </a:rPr>
              <a:t>ever-growing chain of blocks</a:t>
            </a:r>
            <a:r>
              <a:rPr lang="en-US" sz="1200" kern="1200" dirty="0" smtClean="0">
                <a:solidFill>
                  <a:schemeClr val="tx1"/>
                </a:solidFill>
                <a:effectLst/>
                <a:latin typeface="+mn-lt"/>
                <a:ea typeface="+mn-ea"/>
                <a:cs typeface="+mn-cs"/>
              </a:rPr>
              <a:t>. Each block contains a group of new transactions and a link to the previous block in the chain. New transactions in the network are collected into a block which is appended to the blockchain. Note that old transactions are still in the blockchain: old blocks are never removed from the block- chain, thus the blockchain can only increase in length. </a:t>
            </a:r>
            <a:endParaRPr lang="en-US" dirty="0" smtClean="0"/>
          </a:p>
          <a:p>
            <a:endParaRPr lang="en-US" dirty="0" smtClean="0"/>
          </a:p>
          <a:p>
            <a:r>
              <a:rPr lang="en-US" sz="1200" kern="1200" dirty="0" smtClean="0">
                <a:solidFill>
                  <a:schemeClr val="tx1"/>
                </a:solidFill>
                <a:effectLst/>
                <a:latin typeface="+mn-lt"/>
                <a:ea typeface="+mn-ea"/>
                <a:cs typeface="+mn-cs"/>
              </a:rPr>
              <a:t>It is easy to adjust the </a:t>
            </a:r>
            <a:r>
              <a:rPr lang="en-US" sz="1200" b="1" kern="1200" dirty="0" smtClean="0">
                <a:solidFill>
                  <a:schemeClr val="tx1"/>
                </a:solidFill>
                <a:effectLst/>
                <a:latin typeface="+mn-lt"/>
                <a:ea typeface="+mn-ea"/>
                <a:cs typeface="+mn-cs"/>
              </a:rPr>
              <a:t>block </a:t>
            </a:r>
            <a:r>
              <a:rPr lang="en-US" sz="1200" b="1" kern="1200" dirty="0" err="1" smtClean="0">
                <a:solidFill>
                  <a:schemeClr val="tx1"/>
                </a:solidFill>
                <a:effectLst/>
                <a:latin typeface="+mn-lt"/>
                <a:ea typeface="+mn-ea"/>
                <a:cs typeface="+mn-cs"/>
              </a:rPr>
              <a:t>dif</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culty</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by increasing the number of starting zero bits. The Bitcoin protocol adjusts this </a:t>
            </a:r>
            <a:r>
              <a:rPr lang="en-US" sz="1200" kern="1200" dirty="0" err="1" smtClean="0">
                <a:solidFill>
                  <a:schemeClr val="tx1"/>
                </a:solidFill>
                <a:effectLst/>
                <a:latin typeface="+mn-lt"/>
                <a:ea typeface="+mn-ea"/>
                <a:cs typeface="+mn-cs"/>
              </a:rPr>
              <a:t>dif</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culty</a:t>
            </a:r>
            <a:r>
              <a:rPr lang="en-US" sz="1200" kern="1200" dirty="0" smtClean="0">
                <a:solidFill>
                  <a:schemeClr val="tx1"/>
                </a:solidFill>
                <a:effectLst/>
                <a:latin typeface="+mn-lt"/>
                <a:ea typeface="+mn-ea"/>
                <a:cs typeface="+mn-cs"/>
              </a:rPr>
              <a:t> to target </a:t>
            </a:r>
            <a:r>
              <a:rPr lang="en-US" sz="1200" b="1" kern="1200" dirty="0" smtClean="0">
                <a:solidFill>
                  <a:schemeClr val="tx1"/>
                </a:solidFill>
                <a:effectLst/>
                <a:latin typeface="+mn-lt"/>
                <a:ea typeface="+mn-ea"/>
                <a:cs typeface="+mn-cs"/>
              </a:rPr>
              <a:t>10 minutes between blocks</a:t>
            </a:r>
            <a:r>
              <a:rPr lang="en-US" sz="1200" kern="1200" dirty="0" smtClean="0">
                <a:solidFill>
                  <a:schemeClr val="tx1"/>
                </a:solidFill>
                <a:effectLst/>
                <a:latin typeface="+mn-lt"/>
                <a:ea typeface="+mn-ea"/>
                <a:cs typeface="+mn-cs"/>
              </a:rPr>
              <a:t>. This </a:t>
            </a:r>
            <a:r>
              <a:rPr lang="en-US" sz="1200" kern="1200" dirty="0" err="1" smtClean="0">
                <a:solidFill>
                  <a:schemeClr val="tx1"/>
                </a:solidFill>
                <a:effectLst/>
                <a:latin typeface="+mn-lt"/>
                <a:ea typeface="+mn-ea"/>
                <a:cs typeface="+mn-cs"/>
              </a:rPr>
              <a:t>dif</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culty</a:t>
            </a:r>
            <a:r>
              <a:rPr lang="en-US" sz="1200" kern="1200" dirty="0" smtClean="0">
                <a:solidFill>
                  <a:schemeClr val="tx1"/>
                </a:solidFill>
                <a:effectLst/>
                <a:latin typeface="+mn-lt"/>
                <a:ea typeface="+mn-ea"/>
                <a:cs typeface="+mn-cs"/>
              </a:rPr>
              <a:t> adjustment is part of the rules of Bitcoin and it is coded into every Bitcoin client. </a:t>
            </a:r>
            <a:endParaRPr lang="en-US" dirty="0" smtClean="0"/>
          </a:p>
          <a:p>
            <a:r>
              <a:rPr lang="en-US" sz="1200" kern="1200" dirty="0" smtClean="0">
                <a:solidFill>
                  <a:schemeClr val="tx1"/>
                </a:solidFill>
                <a:effectLst/>
                <a:latin typeface="+mn-lt"/>
                <a:ea typeface="+mn-ea"/>
                <a:cs typeface="+mn-cs"/>
              </a:rPr>
              <a:t>The block </a:t>
            </a:r>
            <a:r>
              <a:rPr lang="en-US" sz="1200" kern="1200" dirty="0" err="1" smtClean="0">
                <a:solidFill>
                  <a:schemeClr val="tx1"/>
                </a:solidFill>
                <a:effectLst/>
                <a:latin typeface="+mn-lt"/>
                <a:ea typeface="+mn-ea"/>
                <a:cs typeface="+mn-cs"/>
              </a:rPr>
              <a:t>dif</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culty</a:t>
            </a:r>
            <a:r>
              <a:rPr lang="en-US" sz="1200" kern="1200" dirty="0" smtClean="0">
                <a:solidFill>
                  <a:schemeClr val="tx1"/>
                </a:solidFill>
                <a:effectLst/>
                <a:latin typeface="+mn-lt"/>
                <a:ea typeface="+mn-ea"/>
                <a:cs typeface="+mn-cs"/>
              </a:rPr>
              <a:t> is adjusted every 2,016 blocks or roughly every 2 weeks10. The adjustment takes into account the change in the computational power of the whole network since the last adjustment, by comparing the time-stamps of two blocks 2,016 positions apart. When mining power is being added to the network, blocks will be mined quicker than the target 10 minute period. The </a:t>
            </a:r>
            <a:r>
              <a:rPr lang="en-US" sz="1200" kern="1200" dirty="0" err="1" smtClean="0">
                <a:solidFill>
                  <a:schemeClr val="tx1"/>
                </a:solidFill>
                <a:effectLst/>
                <a:latin typeface="+mn-lt"/>
                <a:ea typeface="+mn-ea"/>
                <a:cs typeface="+mn-cs"/>
              </a:rPr>
              <a:t>dif</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culty</a:t>
            </a:r>
            <a:r>
              <a:rPr lang="en-US" sz="1200" kern="1200" dirty="0" smtClean="0">
                <a:solidFill>
                  <a:schemeClr val="tx1"/>
                </a:solidFill>
                <a:effectLst/>
                <a:latin typeface="+mn-lt"/>
                <a:ea typeface="+mn-ea"/>
                <a:cs typeface="+mn-cs"/>
              </a:rPr>
              <a:t> will be adjusted higher but trail- </a:t>
            </a:r>
            <a:r>
              <a:rPr lang="en-US" sz="1200" kern="1200" dirty="0" err="1" smtClean="0">
                <a:solidFill>
                  <a:schemeClr val="tx1"/>
                </a:solidFill>
                <a:effectLst/>
                <a:latin typeface="+mn-lt"/>
                <a:ea typeface="+mn-ea"/>
                <a:cs typeface="+mn-cs"/>
              </a:rPr>
              <a:t>ing</a:t>
            </a:r>
            <a:r>
              <a:rPr lang="en-US" sz="1200" kern="1200" dirty="0" smtClean="0">
                <a:solidFill>
                  <a:schemeClr val="tx1"/>
                </a:solidFill>
                <a:effectLst/>
                <a:latin typeface="+mn-lt"/>
                <a:ea typeface="+mn-ea"/>
                <a:cs typeface="+mn-cs"/>
              </a:rPr>
              <a:t> the growing network power. </a:t>
            </a:r>
            <a:endParaRPr lang="en-US" dirty="0" smtClean="0"/>
          </a:p>
          <a:p>
            <a:endParaRPr lang="en-US" dirty="0"/>
          </a:p>
        </p:txBody>
      </p:sp>
      <p:sp>
        <p:nvSpPr>
          <p:cNvPr id="4" name="Slide Number Placeholder 3"/>
          <p:cNvSpPr>
            <a:spLocks noGrp="1"/>
          </p:cNvSpPr>
          <p:nvPr>
            <p:ph type="sldNum" sz="quarter" idx="10"/>
          </p:nvPr>
        </p:nvSpPr>
        <p:spPr/>
        <p:txBody>
          <a:bodyPr/>
          <a:lstStyle/>
          <a:p>
            <a:fld id="{1F5C207E-F03E-B347-9429-2876AEA3CED3}" type="slidenum">
              <a:rPr kumimoji="1" lang="zh-CN" altLang="en-US" smtClean="0"/>
              <a:t>7</a:t>
            </a:fld>
            <a:endParaRPr kumimoji="1" lang="zh-CN" altLang="en-US"/>
          </a:p>
        </p:txBody>
      </p:sp>
    </p:spTree>
    <p:extLst>
      <p:ext uri="{BB962C8B-B14F-4D97-AF65-F5344CB8AC3E}">
        <p14:creationId xmlns:p14="http://schemas.microsoft.com/office/powerpoint/2010/main" val="2058162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5C207E-F03E-B347-9429-2876AEA3CED3}" type="slidenum">
              <a:rPr kumimoji="1" lang="zh-CN" altLang="en-US" smtClean="0"/>
              <a:t>8</a:t>
            </a:fld>
            <a:endParaRPr kumimoji="1" lang="zh-CN" altLang="en-US"/>
          </a:p>
        </p:txBody>
      </p:sp>
    </p:spTree>
    <p:extLst>
      <p:ext uri="{BB962C8B-B14F-4D97-AF65-F5344CB8AC3E}">
        <p14:creationId xmlns:p14="http://schemas.microsoft.com/office/powerpoint/2010/main" val="201276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latin typeface="Times New Roman" charset="0"/>
                <a:ea typeface="Times New Roman" charset="0"/>
                <a:cs typeface="Times New Roman" charset="0"/>
              </a:rPr>
              <a:t>Public Blockchain</a:t>
            </a:r>
          </a:p>
          <a:p>
            <a:r>
              <a:rPr lang="en-US" b="0" dirty="0" smtClean="0">
                <a:effectLst/>
              </a:rPr>
              <a:t>A public blockchain has absolutely no access restrictions</a:t>
            </a:r>
          </a:p>
          <a:p>
            <a:r>
              <a:rPr lang="en-US" b="0" dirty="0" smtClean="0">
                <a:effectLst/>
                <a:latin typeface="Times New Roman" charset="0"/>
                <a:ea typeface="Times New Roman" charset="0"/>
                <a:cs typeface="Times New Roman" charset="0"/>
              </a:rPr>
              <a:t>Offer economics incentives who </a:t>
            </a:r>
            <a:r>
              <a:rPr lang="en-US" b="0" dirty="0" err="1" smtClean="0">
                <a:effectLst/>
                <a:latin typeface="Times New Roman" charset="0"/>
                <a:ea typeface="Times New Roman" charset="0"/>
                <a:cs typeface="Times New Roman" charset="0"/>
              </a:rPr>
              <a:t>spolve</a:t>
            </a:r>
            <a:r>
              <a:rPr lang="en-US" b="0" dirty="0" smtClean="0">
                <a:effectLst/>
                <a:latin typeface="Times New Roman" charset="0"/>
                <a:ea typeface="Times New Roman" charset="0"/>
                <a:cs typeface="Times New Roman" charset="0"/>
              </a:rPr>
              <a:t> (POW)</a:t>
            </a:r>
          </a:p>
          <a:p>
            <a:r>
              <a:rPr lang="en-US" b="0" dirty="0" smtClean="0">
                <a:effectLst/>
                <a:latin typeface="Times New Roman" charset="0"/>
                <a:ea typeface="Times New Roman" charset="0"/>
                <a:cs typeface="Times New Roman" charset="0"/>
              </a:rPr>
              <a:t>Bitcoin and ethereum </a:t>
            </a:r>
          </a:p>
          <a:p>
            <a:r>
              <a:rPr lang="en-US" b="0" dirty="0" smtClean="0">
                <a:effectLst/>
                <a:latin typeface="Times New Roman" charset="0"/>
                <a:ea typeface="Times New Roman" charset="0"/>
                <a:cs typeface="Times New Roman" charset="0"/>
              </a:rPr>
              <a:t>Neo EOS</a:t>
            </a:r>
            <a:endParaRPr lang="en-US" dirty="0" smtClean="0">
              <a:latin typeface="Times New Roman" charset="0"/>
              <a:ea typeface="Times New Roman" charset="0"/>
              <a:cs typeface="Times New Roman" charset="0"/>
            </a:endParaRPr>
          </a:p>
          <a:p>
            <a:r>
              <a:rPr lang="en-US" dirty="0" smtClean="0">
                <a:latin typeface="Times New Roman" charset="0"/>
                <a:ea typeface="Times New Roman" charset="0"/>
                <a:cs typeface="Times New Roman" charset="0"/>
              </a:rPr>
              <a:t>Private Blockchain</a:t>
            </a:r>
          </a:p>
          <a:p>
            <a:r>
              <a:rPr lang="en-US" b="0" dirty="0" smtClean="0">
                <a:effectLst/>
              </a:rPr>
              <a:t>One cannot join it unless invited by the network administrators.</a:t>
            </a:r>
            <a:endParaRPr lang="en-US" b="0" dirty="0" smtClean="0">
              <a:effectLst/>
              <a:latin typeface="Times New Roman" charset="0"/>
              <a:ea typeface="Times New Roman" charset="0"/>
              <a:cs typeface="Times New Roman" charset="0"/>
            </a:endParaRPr>
          </a:p>
          <a:p>
            <a:pPr marL="0" indent="0">
              <a:buNone/>
            </a:pPr>
            <a:r>
              <a:rPr lang="en-US" b="0" dirty="0" smtClean="0">
                <a:effectLst/>
              </a:rPr>
              <a:t>Participant and validator access is restricted</a:t>
            </a:r>
            <a:endParaRPr lang="en-US" dirty="0" smtClean="0">
              <a:latin typeface="Times New Roman" charset="0"/>
              <a:ea typeface="Times New Roman" charset="0"/>
              <a:cs typeface="Times New Roman" charset="0"/>
            </a:endParaRPr>
          </a:p>
          <a:p>
            <a:r>
              <a:rPr lang="en-US" dirty="0" smtClean="0">
                <a:latin typeface="Times New Roman" charset="0"/>
                <a:ea typeface="Times New Roman" charset="0"/>
                <a:cs typeface="Times New Roman" charset="0"/>
              </a:rPr>
              <a:t>Consortium/ Federated </a:t>
            </a:r>
          </a:p>
          <a:p>
            <a:r>
              <a:rPr lang="en-US" b="0" dirty="0" smtClean="0">
                <a:effectLst/>
              </a:rPr>
              <a:t>is permissioned but instead of a single organization controlling it</a:t>
            </a:r>
          </a:p>
          <a:p>
            <a:r>
              <a:rPr lang="en-US" b="0" dirty="0" smtClean="0">
                <a:effectLst/>
              </a:rPr>
              <a:t> a number of companies might each operate a node on such a network. </a:t>
            </a:r>
          </a:p>
          <a:p>
            <a:r>
              <a:rPr lang="en-US" b="0" dirty="0" smtClean="0">
                <a:effectLst/>
              </a:rPr>
              <a:t>The administrators of a consortium chain restrict users’ reading rights as they see fit and only allow a limited set of trusted nodes to execute a consensus protocol.</a:t>
            </a:r>
          </a:p>
          <a:p>
            <a:r>
              <a:rPr lang="en-US" sz="1200" b="1" i="0" kern="1200" dirty="0" smtClean="0">
                <a:solidFill>
                  <a:schemeClr val="tx1"/>
                </a:solidFill>
                <a:effectLst/>
                <a:latin typeface="+mn-lt"/>
                <a:ea typeface="+mn-ea"/>
                <a:cs typeface="+mn-cs"/>
              </a:rPr>
              <a:t>Permissionless Blockchain</a:t>
            </a:r>
            <a:r>
              <a:rPr lang="en-US" sz="1200" b="0" i="0" kern="1200" dirty="0" smtClean="0">
                <a:solidFill>
                  <a:schemeClr val="tx1"/>
                </a:solidFill>
                <a:effectLst/>
                <a:latin typeface="+mn-lt"/>
                <a:ea typeface="+mn-ea"/>
                <a:cs typeface="+mn-cs"/>
              </a:rPr>
              <a:t>: Every node in the network participate in consensus procedure, e.g. Bitcoin Blockchain (Proof of Work)</a:t>
            </a:r>
          </a:p>
          <a:p>
            <a:r>
              <a:rPr lang="en-US" sz="1200" b="1" i="0" kern="1200" dirty="0" smtClean="0">
                <a:solidFill>
                  <a:schemeClr val="tx1"/>
                </a:solidFill>
                <a:effectLst/>
                <a:latin typeface="+mn-lt"/>
                <a:ea typeface="+mn-ea"/>
                <a:cs typeface="+mn-cs"/>
              </a:rPr>
              <a:t>Permissioned Blockchain</a:t>
            </a:r>
            <a:r>
              <a:rPr lang="en-US" sz="1200" b="0" i="0" kern="1200" dirty="0" smtClean="0">
                <a:solidFill>
                  <a:schemeClr val="tx1"/>
                </a:solidFill>
                <a:effectLst/>
                <a:latin typeface="+mn-lt"/>
                <a:ea typeface="+mn-ea"/>
                <a:cs typeface="+mn-cs"/>
              </a:rPr>
              <a:t>: Only Selected nodes(validators, e.g. Government or trusted nodes) participate in consensus procedure e.g. </a:t>
            </a:r>
            <a:r>
              <a:rPr lang="en-US" sz="1200" b="0" i="0" kern="1200" dirty="0" err="1" smtClean="0">
                <a:solidFill>
                  <a:schemeClr val="tx1"/>
                </a:solidFill>
                <a:effectLst/>
                <a:latin typeface="+mn-lt"/>
                <a:ea typeface="+mn-ea"/>
                <a:cs typeface="+mn-cs"/>
              </a:rPr>
              <a:t>Hyperledger</a:t>
            </a:r>
            <a:r>
              <a:rPr lang="en-US" sz="1200" b="0" i="0" kern="1200" dirty="0" smtClean="0">
                <a:solidFill>
                  <a:schemeClr val="tx1"/>
                </a:solidFill>
                <a:effectLst/>
                <a:latin typeface="+mn-lt"/>
                <a:ea typeface="+mn-ea"/>
                <a:cs typeface="+mn-cs"/>
              </a:rPr>
              <a:t> Blockchain</a:t>
            </a:r>
          </a:p>
          <a:p>
            <a:endParaRPr lang="en-US" dirty="0"/>
          </a:p>
        </p:txBody>
      </p:sp>
      <p:sp>
        <p:nvSpPr>
          <p:cNvPr id="4" name="Slide Number Placeholder 3"/>
          <p:cNvSpPr>
            <a:spLocks noGrp="1"/>
          </p:cNvSpPr>
          <p:nvPr>
            <p:ph type="sldNum" sz="quarter" idx="10"/>
          </p:nvPr>
        </p:nvSpPr>
        <p:spPr/>
        <p:txBody>
          <a:bodyPr/>
          <a:lstStyle/>
          <a:p>
            <a:fld id="{1F5C207E-F03E-B347-9429-2876AEA3CED3}" type="slidenum">
              <a:rPr kumimoji="1" lang="zh-CN" altLang="en-US" smtClean="0"/>
              <a:t>9</a:t>
            </a:fld>
            <a:endParaRPr kumimoji="1" lang="zh-CN" altLang="en-US"/>
          </a:p>
        </p:txBody>
      </p:sp>
    </p:spTree>
    <p:extLst>
      <p:ext uri="{BB962C8B-B14F-4D97-AF65-F5344CB8AC3E}">
        <p14:creationId xmlns:p14="http://schemas.microsoft.com/office/powerpoint/2010/main" val="231531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Web 3.0 ecosystem already consists of over 3000 variegated crypto coins and over 900 decentralized apps or </a:t>
            </a:r>
            <a:r>
              <a:rPr lang="en-US" sz="1200" b="0" i="0" kern="1200" dirty="0" err="1" smtClean="0">
                <a:solidFill>
                  <a:schemeClr val="tx1"/>
                </a:solidFill>
                <a:effectLst/>
                <a:latin typeface="+mn-lt"/>
                <a:ea typeface="+mn-ea"/>
                <a:cs typeface="+mn-cs"/>
              </a:rPr>
              <a:t>DApps</a:t>
            </a:r>
            <a:r>
              <a:rPr lang="en-US" sz="1200" b="0" i="0" kern="1200" dirty="0" smtClean="0">
                <a:solidFill>
                  <a:schemeClr val="tx1"/>
                </a:solidFill>
                <a:effectLst/>
                <a:latin typeface="+mn-lt"/>
                <a:ea typeface="+mn-ea"/>
                <a:cs typeface="+mn-cs"/>
              </a:rPr>
              <a:t> (a single </a:t>
            </a:r>
            <a:r>
              <a:rPr lang="en-US" sz="1200" b="0" i="0" kern="1200" dirty="0" err="1" smtClean="0">
                <a:solidFill>
                  <a:schemeClr val="tx1"/>
                </a:solidFill>
                <a:effectLst/>
                <a:latin typeface="+mn-lt"/>
                <a:ea typeface="+mn-ea"/>
                <a:cs typeface="+mn-cs"/>
              </a:rPr>
              <a:t>DApp</a:t>
            </a:r>
            <a:r>
              <a:rPr lang="en-US" sz="1200" b="0" i="0" kern="1200" dirty="0" smtClean="0">
                <a:solidFill>
                  <a:schemeClr val="tx1"/>
                </a:solidFill>
                <a:effectLst/>
                <a:latin typeface="+mn-lt"/>
                <a:ea typeface="+mn-ea"/>
                <a:cs typeface="+mn-cs"/>
              </a:rPr>
              <a:t> can mean a team of up to 50 members, each dedicated to disrupting a specific industry). And even though the industry is still in its infancy, the market cap has already exceeded </a:t>
            </a:r>
            <a:r>
              <a:rPr lang="en-US" sz="1200" b="0" i="0" u="none" strike="noStrike" kern="1200" dirty="0" smtClean="0">
                <a:solidFill>
                  <a:schemeClr val="tx1"/>
                </a:solidFill>
                <a:effectLst/>
                <a:latin typeface="+mn-lt"/>
                <a:ea typeface="+mn-ea"/>
                <a:cs typeface="+mn-cs"/>
                <a:hlinkClick r:id="rId3"/>
              </a:rPr>
              <a:t>800 billion</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F5C207E-F03E-B347-9429-2876AEA3CED3}" type="slidenum">
              <a:rPr kumimoji="1" lang="zh-CN" altLang="en-US" smtClean="0"/>
              <a:t>11</a:t>
            </a:fld>
            <a:endParaRPr kumimoji="1" lang="zh-CN" altLang="en-US"/>
          </a:p>
        </p:txBody>
      </p:sp>
    </p:spTree>
    <p:extLst>
      <p:ext uri="{BB962C8B-B14F-4D97-AF65-F5344CB8AC3E}">
        <p14:creationId xmlns:p14="http://schemas.microsoft.com/office/powerpoint/2010/main" val="1692348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2E51435-E341-F347-B57E-3003E59B8FA1}" type="datetimeFigureOut">
              <a:rPr lang="en-US" smtClean="0"/>
              <a:t>9/28/18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1DCF8D-B11A-FC4A-B132-D0E4F91BF8F6}" type="slidenum">
              <a:rPr lang="en-US" smtClean="0"/>
              <a:t>‹#›</a:t>
            </a:fld>
            <a:endParaRPr lang="en-US"/>
          </a:p>
        </p:txBody>
      </p:sp>
    </p:spTree>
    <p:extLst>
      <p:ext uri="{BB962C8B-B14F-4D97-AF65-F5344CB8AC3E}">
        <p14:creationId xmlns:p14="http://schemas.microsoft.com/office/powerpoint/2010/main" val="2119161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E51435-E341-F347-B57E-3003E59B8FA1}" type="datetimeFigureOut">
              <a:rPr lang="en-US" smtClean="0"/>
              <a:t>9/28/18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1DCF8D-B11A-FC4A-B132-D0E4F91BF8F6}" type="slidenum">
              <a:rPr lang="en-US" smtClean="0"/>
              <a:t>‹#›</a:t>
            </a:fld>
            <a:endParaRPr lang="en-US"/>
          </a:p>
        </p:txBody>
      </p:sp>
    </p:spTree>
    <p:extLst>
      <p:ext uri="{BB962C8B-B14F-4D97-AF65-F5344CB8AC3E}">
        <p14:creationId xmlns:p14="http://schemas.microsoft.com/office/powerpoint/2010/main" val="753544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E51435-E341-F347-B57E-3003E59B8FA1}" type="datetimeFigureOut">
              <a:rPr lang="en-US" smtClean="0"/>
              <a:t>9/28/18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1DCF8D-B11A-FC4A-B132-D0E4F91BF8F6}" type="slidenum">
              <a:rPr lang="en-US" smtClean="0"/>
              <a:t>‹#›</a:t>
            </a:fld>
            <a:endParaRPr lang="en-US"/>
          </a:p>
        </p:txBody>
      </p:sp>
    </p:spTree>
    <p:extLst>
      <p:ext uri="{BB962C8B-B14F-4D97-AF65-F5344CB8AC3E}">
        <p14:creationId xmlns:p14="http://schemas.microsoft.com/office/powerpoint/2010/main" val="111252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E51435-E341-F347-B57E-3003E59B8FA1}" type="datetimeFigureOut">
              <a:rPr lang="en-US" smtClean="0"/>
              <a:t>9/28/18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1DCF8D-B11A-FC4A-B132-D0E4F91BF8F6}" type="slidenum">
              <a:rPr lang="en-US" smtClean="0"/>
              <a:t>‹#›</a:t>
            </a:fld>
            <a:endParaRPr lang="en-US"/>
          </a:p>
        </p:txBody>
      </p:sp>
    </p:spTree>
    <p:extLst>
      <p:ext uri="{BB962C8B-B14F-4D97-AF65-F5344CB8AC3E}">
        <p14:creationId xmlns:p14="http://schemas.microsoft.com/office/powerpoint/2010/main" val="1073215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E51435-E341-F347-B57E-3003E59B8FA1}" type="datetimeFigureOut">
              <a:rPr lang="en-US" smtClean="0"/>
              <a:t>9/28/18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1DCF8D-B11A-FC4A-B132-D0E4F91BF8F6}" type="slidenum">
              <a:rPr lang="en-US" smtClean="0"/>
              <a:t>‹#›</a:t>
            </a:fld>
            <a:endParaRPr lang="en-US"/>
          </a:p>
        </p:txBody>
      </p:sp>
    </p:spTree>
    <p:extLst>
      <p:ext uri="{BB962C8B-B14F-4D97-AF65-F5344CB8AC3E}">
        <p14:creationId xmlns:p14="http://schemas.microsoft.com/office/powerpoint/2010/main" val="438518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2E51435-E341-F347-B57E-3003E59B8FA1}" type="datetimeFigureOut">
              <a:rPr lang="en-US" smtClean="0"/>
              <a:t>9/28/18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1DCF8D-B11A-FC4A-B132-D0E4F91BF8F6}" type="slidenum">
              <a:rPr lang="en-US" smtClean="0"/>
              <a:t>‹#›</a:t>
            </a:fld>
            <a:endParaRPr lang="en-US"/>
          </a:p>
        </p:txBody>
      </p:sp>
    </p:spTree>
    <p:extLst>
      <p:ext uri="{BB962C8B-B14F-4D97-AF65-F5344CB8AC3E}">
        <p14:creationId xmlns:p14="http://schemas.microsoft.com/office/powerpoint/2010/main" val="12199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2E51435-E341-F347-B57E-3003E59B8FA1}" type="datetimeFigureOut">
              <a:rPr lang="en-US" smtClean="0"/>
              <a:t>9/28/18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1DCF8D-B11A-FC4A-B132-D0E4F91BF8F6}" type="slidenum">
              <a:rPr lang="en-US" smtClean="0"/>
              <a:t>‹#›</a:t>
            </a:fld>
            <a:endParaRPr lang="en-US"/>
          </a:p>
        </p:txBody>
      </p:sp>
    </p:spTree>
    <p:extLst>
      <p:ext uri="{BB962C8B-B14F-4D97-AF65-F5344CB8AC3E}">
        <p14:creationId xmlns:p14="http://schemas.microsoft.com/office/powerpoint/2010/main" val="1034167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2E51435-E341-F347-B57E-3003E59B8FA1}" type="datetimeFigureOut">
              <a:rPr lang="en-US" smtClean="0"/>
              <a:t>9/28/18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1DCF8D-B11A-FC4A-B132-D0E4F91BF8F6}" type="slidenum">
              <a:rPr lang="en-US" smtClean="0"/>
              <a:t>‹#›</a:t>
            </a:fld>
            <a:endParaRPr lang="en-US"/>
          </a:p>
        </p:txBody>
      </p:sp>
    </p:spTree>
    <p:extLst>
      <p:ext uri="{BB962C8B-B14F-4D97-AF65-F5344CB8AC3E}">
        <p14:creationId xmlns:p14="http://schemas.microsoft.com/office/powerpoint/2010/main" val="1673328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E51435-E341-F347-B57E-3003E59B8FA1}" type="datetimeFigureOut">
              <a:rPr lang="en-US" smtClean="0"/>
              <a:t>9/28/18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1DCF8D-B11A-FC4A-B132-D0E4F91BF8F6}" type="slidenum">
              <a:rPr lang="en-US" smtClean="0"/>
              <a:t>‹#›</a:t>
            </a:fld>
            <a:endParaRPr lang="en-US"/>
          </a:p>
        </p:txBody>
      </p:sp>
    </p:spTree>
    <p:extLst>
      <p:ext uri="{BB962C8B-B14F-4D97-AF65-F5344CB8AC3E}">
        <p14:creationId xmlns:p14="http://schemas.microsoft.com/office/powerpoint/2010/main" val="183586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E51435-E341-F347-B57E-3003E59B8FA1}" type="datetimeFigureOut">
              <a:rPr lang="en-US" smtClean="0"/>
              <a:t>9/28/18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1DCF8D-B11A-FC4A-B132-D0E4F91BF8F6}" type="slidenum">
              <a:rPr lang="en-US" smtClean="0"/>
              <a:t>‹#›</a:t>
            </a:fld>
            <a:endParaRPr lang="en-US"/>
          </a:p>
        </p:txBody>
      </p:sp>
    </p:spTree>
    <p:extLst>
      <p:ext uri="{BB962C8B-B14F-4D97-AF65-F5344CB8AC3E}">
        <p14:creationId xmlns:p14="http://schemas.microsoft.com/office/powerpoint/2010/main" val="1744645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E51435-E341-F347-B57E-3003E59B8FA1}" type="datetimeFigureOut">
              <a:rPr lang="en-US" smtClean="0"/>
              <a:t>9/28/18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1DCF8D-B11A-FC4A-B132-D0E4F91BF8F6}" type="slidenum">
              <a:rPr lang="en-US" smtClean="0"/>
              <a:t>‹#›</a:t>
            </a:fld>
            <a:endParaRPr lang="en-US"/>
          </a:p>
        </p:txBody>
      </p:sp>
    </p:spTree>
    <p:extLst>
      <p:ext uri="{BB962C8B-B14F-4D97-AF65-F5344CB8AC3E}">
        <p14:creationId xmlns:p14="http://schemas.microsoft.com/office/powerpoint/2010/main" val="5140762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E51435-E341-F347-B57E-3003E59B8FA1}" type="datetimeFigureOut">
              <a:rPr lang="en-US" smtClean="0"/>
              <a:t>9/28/18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1DCF8D-B11A-FC4A-B132-D0E4F91BF8F6}" type="slidenum">
              <a:rPr lang="en-US" smtClean="0"/>
              <a:t>‹#›</a:t>
            </a:fld>
            <a:endParaRPr lang="en-US"/>
          </a:p>
        </p:txBody>
      </p:sp>
    </p:spTree>
    <p:extLst>
      <p:ext uri="{BB962C8B-B14F-4D97-AF65-F5344CB8AC3E}">
        <p14:creationId xmlns:p14="http://schemas.microsoft.com/office/powerpoint/2010/main" val="921626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ravenewcoin.com/news/more-51-blockchain-attacks-expecte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png"/><Relationship Id="rId6" Type="http://schemas.openxmlformats.org/officeDocument/2006/relationships/image" Target="../media/image6.jpe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4845423" y="4710799"/>
            <a:ext cx="2501153" cy="179726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just"/>
            <a:r>
              <a:rPr lang="en-US" sz="1200" b="1" dirty="0" smtClean="0">
                <a:latin typeface="Times New Roman" charset="0"/>
                <a:ea typeface="Times New Roman" charset="0"/>
                <a:cs typeface="Times New Roman" charset="0"/>
              </a:rPr>
              <a:t>Group Members:</a:t>
            </a:r>
          </a:p>
          <a:p>
            <a:pPr lvl="0" algn="just"/>
            <a:r>
              <a:rPr lang="en-US" sz="1200" dirty="0">
                <a:latin typeface="Times New Roman" charset="0"/>
                <a:ea typeface="Times New Roman" charset="0"/>
                <a:cs typeface="Times New Roman" charset="0"/>
              </a:rPr>
              <a:t>ABBA GARBA </a:t>
            </a:r>
            <a:endParaRPr lang="en-US" sz="1200" dirty="0" smtClean="0">
              <a:latin typeface="Times New Roman" charset="0"/>
              <a:ea typeface="Times New Roman" charset="0"/>
              <a:cs typeface="Times New Roman" charset="0"/>
            </a:endParaRPr>
          </a:p>
          <a:p>
            <a:pPr lvl="0" algn="just"/>
            <a:r>
              <a:rPr lang="en-US" sz="1200" dirty="0" err="1">
                <a:latin typeface="Times New Roman" charset="0"/>
                <a:ea typeface="Times New Roman" charset="0"/>
                <a:cs typeface="Times New Roman" charset="0"/>
              </a:rPr>
              <a:t>Dalle</a:t>
            </a:r>
            <a:r>
              <a:rPr lang="en-US" sz="1200" dirty="0">
                <a:latin typeface="Times New Roman" charset="0"/>
                <a:ea typeface="Times New Roman" charset="0"/>
                <a:cs typeface="Times New Roman" charset="0"/>
              </a:rPr>
              <a:t> </a:t>
            </a:r>
            <a:r>
              <a:rPr lang="en-US" sz="1200" dirty="0" err="1">
                <a:latin typeface="Times New Roman" charset="0"/>
                <a:ea typeface="Times New Roman" charset="0"/>
                <a:cs typeface="Times New Roman" charset="0"/>
              </a:rPr>
              <a:t>nyame</a:t>
            </a:r>
            <a:r>
              <a:rPr lang="en-US" sz="1200" dirty="0">
                <a:latin typeface="Times New Roman" charset="0"/>
                <a:ea typeface="Times New Roman" charset="0"/>
                <a:cs typeface="Times New Roman" charset="0"/>
              </a:rPr>
              <a:t> Yvonne Patricia </a:t>
            </a:r>
          </a:p>
          <a:p>
            <a:pPr lvl="0" algn="just"/>
            <a:r>
              <a:rPr lang="en-US" sz="1200" dirty="0" err="1">
                <a:latin typeface="Times New Roman" charset="0"/>
                <a:ea typeface="Times New Roman" charset="0"/>
                <a:cs typeface="Times New Roman" charset="0"/>
              </a:rPr>
              <a:t>Ange</a:t>
            </a:r>
            <a:r>
              <a:rPr lang="en-US" sz="1200" dirty="0">
                <a:latin typeface="Times New Roman" charset="0"/>
                <a:ea typeface="Times New Roman" charset="0"/>
                <a:cs typeface="Times New Roman" charset="0"/>
              </a:rPr>
              <a:t>, </a:t>
            </a:r>
            <a:r>
              <a:rPr lang="en-US" sz="1200" dirty="0" err="1">
                <a:latin typeface="Times New Roman" charset="0"/>
                <a:ea typeface="Times New Roman" charset="0"/>
                <a:cs typeface="Times New Roman" charset="0"/>
              </a:rPr>
              <a:t>Herenui</a:t>
            </a:r>
            <a:r>
              <a:rPr lang="en-US" sz="1200" dirty="0">
                <a:latin typeface="Times New Roman" charset="0"/>
                <a:ea typeface="Times New Roman" charset="0"/>
                <a:cs typeface="Times New Roman" charset="0"/>
              </a:rPr>
              <a:t> BOUMBA </a:t>
            </a:r>
          </a:p>
          <a:p>
            <a:pPr lvl="0" algn="just"/>
            <a:r>
              <a:rPr lang="en-US" sz="1200" dirty="0" err="1">
                <a:latin typeface="Times New Roman" charset="0"/>
                <a:ea typeface="Times New Roman" charset="0"/>
                <a:cs typeface="Times New Roman" charset="0"/>
              </a:rPr>
              <a:t>Emahatsion</a:t>
            </a:r>
            <a:r>
              <a:rPr lang="en-US" sz="1200" dirty="0">
                <a:latin typeface="Times New Roman" charset="0"/>
                <a:ea typeface="Times New Roman" charset="0"/>
                <a:cs typeface="Times New Roman" charset="0"/>
              </a:rPr>
              <a:t> </a:t>
            </a:r>
            <a:r>
              <a:rPr lang="en-US" sz="1200" dirty="0" err="1">
                <a:latin typeface="Times New Roman" charset="0"/>
                <a:ea typeface="Times New Roman" charset="0"/>
                <a:cs typeface="Times New Roman" charset="0"/>
              </a:rPr>
              <a:t>Issac</a:t>
            </a:r>
            <a:r>
              <a:rPr lang="en-US" sz="1200" dirty="0">
                <a:latin typeface="Times New Roman" charset="0"/>
                <a:ea typeface="Times New Roman" charset="0"/>
                <a:cs typeface="Times New Roman" charset="0"/>
              </a:rPr>
              <a:t> </a:t>
            </a:r>
            <a:r>
              <a:rPr lang="en-US" sz="1200" dirty="0" err="1" smtClean="0">
                <a:latin typeface="Times New Roman" charset="0"/>
                <a:ea typeface="Times New Roman" charset="0"/>
                <a:cs typeface="Times New Roman" charset="0"/>
              </a:rPr>
              <a:t>Tekle</a:t>
            </a:r>
            <a:endParaRPr lang="en-US" sz="1200" dirty="0">
              <a:latin typeface="Times New Roman" charset="0"/>
              <a:ea typeface="Times New Roman" charset="0"/>
              <a:cs typeface="Times New Roman" charset="0"/>
            </a:endParaRPr>
          </a:p>
          <a:p>
            <a:pPr lvl="0" algn="just"/>
            <a:r>
              <a:rPr lang="en-US" sz="1200" dirty="0">
                <a:latin typeface="Times New Roman" charset="0"/>
                <a:ea typeface="Times New Roman" charset="0"/>
                <a:cs typeface="Times New Roman" charset="0"/>
              </a:rPr>
              <a:t>Clara RHY </a:t>
            </a:r>
            <a:r>
              <a:rPr lang="en-US" sz="1200" dirty="0" smtClean="0">
                <a:latin typeface="Times New Roman" charset="0"/>
                <a:ea typeface="Times New Roman" charset="0"/>
                <a:cs typeface="Times New Roman" charset="0"/>
              </a:rPr>
              <a:t>Wang</a:t>
            </a:r>
          </a:p>
          <a:p>
            <a:pPr lvl="0" algn="just"/>
            <a:r>
              <a:rPr lang="zh-CN" altLang="en-US" sz="1200" dirty="0"/>
              <a:t>董子宁</a:t>
            </a:r>
            <a:endParaRPr lang="en-US" sz="1200" dirty="0">
              <a:latin typeface="Times New Roman" charset="0"/>
              <a:ea typeface="Times New Roman" charset="0"/>
              <a:cs typeface="Times New Roman" charset="0"/>
            </a:endParaRPr>
          </a:p>
          <a:p>
            <a:pPr lvl="0" algn="just"/>
            <a:r>
              <a:rPr lang="en-US" sz="1200" dirty="0" smtClean="0">
                <a:latin typeface="Times New Roman" charset="0"/>
                <a:ea typeface="Times New Roman" charset="0"/>
                <a:cs typeface="Times New Roman" charset="0"/>
              </a:rPr>
              <a:t> </a:t>
            </a:r>
            <a:endParaRPr lang="en-US" sz="1200" dirty="0">
              <a:latin typeface="Times New Roman" charset="0"/>
              <a:ea typeface="Times New Roman" charset="0"/>
              <a:cs typeface="Times New Roman" charset="0"/>
            </a:endParaRPr>
          </a:p>
          <a:p>
            <a:pPr algn="just"/>
            <a:r>
              <a:rPr lang="en-US" sz="1200" dirty="0" smtClean="0">
                <a:latin typeface="Times New Roman" charset="0"/>
                <a:ea typeface="Times New Roman" charset="0"/>
                <a:cs typeface="Times New Roman" charset="0"/>
              </a:rPr>
              <a:t> </a:t>
            </a:r>
            <a:endParaRPr lang="en-US" sz="1200" dirty="0">
              <a:latin typeface="Times New Roman" charset="0"/>
              <a:ea typeface="Times New Roman" charset="0"/>
              <a:cs typeface="Times New Roman" charset="0"/>
            </a:endParaRPr>
          </a:p>
          <a:p>
            <a:pPr algn="just"/>
            <a:r>
              <a:rPr lang="en-US" sz="1200" dirty="0" smtClean="0">
                <a:latin typeface="Times New Roman" charset="0"/>
                <a:ea typeface="Times New Roman" charset="0"/>
                <a:cs typeface="Times New Roman" charset="0"/>
              </a:rPr>
              <a:t>  </a:t>
            </a:r>
            <a:endParaRPr lang="en-US" sz="1200" dirty="0">
              <a:latin typeface="Times New Roman" charset="0"/>
              <a:ea typeface="Times New Roman" charset="0"/>
              <a:cs typeface="Times New Roman" charset="0"/>
            </a:endParaRPr>
          </a:p>
        </p:txBody>
      </p:sp>
      <p:sp>
        <p:nvSpPr>
          <p:cNvPr id="4" name="Text Box 5"/>
          <p:cNvSpPr txBox="1">
            <a:spLocks noChangeArrowheads="1"/>
          </p:cNvSpPr>
          <p:nvPr/>
        </p:nvSpPr>
        <p:spPr bwMode="auto">
          <a:xfrm>
            <a:off x="-1" y="703159"/>
            <a:ext cx="12192001" cy="523220"/>
          </a:xfrm>
          <a:prstGeom prst="rect">
            <a:avLst/>
          </a:prstGeom>
          <a:solidFill>
            <a:schemeClr val="accent2"/>
          </a:solidFill>
          <a:ln w="9525">
            <a:noFill/>
            <a:miter lim="800000"/>
            <a:headEnd/>
            <a:tailEnd/>
          </a:ln>
          <a:effec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zh-CN" sz="2800" b="1" dirty="0">
                <a:solidFill>
                  <a:schemeClr val="bg1"/>
                </a:solidFill>
                <a:effectLst>
                  <a:outerShdw blurRad="38100" dist="38100" dir="2700000" algn="tl">
                    <a:srgbClr val="C0C0C0"/>
                  </a:outerShdw>
                </a:effectLst>
                <a:latin typeface="TimesNewRomanMTStd" charset="0"/>
                <a:ea typeface="TimesNewRomanMTStd" charset="0"/>
                <a:cs typeface="TimesNewRomanMTStd" charset="0"/>
              </a:rPr>
              <a:t>Blockchain: State of the Art, </a:t>
            </a:r>
            <a:r>
              <a:rPr lang="en-US" altLang="zh-CN" sz="2800" b="1" dirty="0" smtClean="0">
                <a:solidFill>
                  <a:schemeClr val="bg1"/>
                </a:solidFill>
                <a:effectLst>
                  <a:outerShdw blurRad="38100" dist="38100" dir="2700000" algn="tl">
                    <a:srgbClr val="C0C0C0"/>
                  </a:outerShdw>
                </a:effectLst>
                <a:latin typeface="TimesNewRomanMTStd" charset="0"/>
                <a:ea typeface="TimesNewRomanMTStd" charset="0"/>
                <a:cs typeface="TimesNewRomanMTStd" charset="0"/>
              </a:rPr>
              <a:t>Security Concerns and Future Applications </a:t>
            </a:r>
            <a:endParaRPr lang="en-US" altLang="zh-CN" sz="2800" dirty="0">
              <a:solidFill>
                <a:schemeClr val="bg1"/>
              </a:solidFill>
              <a:effectLst>
                <a:outerShdw blurRad="38100" dist="38100" dir="2700000" algn="tl">
                  <a:srgbClr val="C0C0C0"/>
                </a:outerShdw>
              </a:effectLst>
              <a:latin typeface="TimesNewRomanMTStd" charset="0"/>
              <a:ea typeface="TimesNewRomanMTStd" charset="0"/>
              <a:cs typeface="TimesNewRomanMTStd"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1768"/>
            <a:ext cx="12192000" cy="3351254"/>
          </a:xfrm>
          <a:prstGeom prst="rect">
            <a:avLst/>
          </a:prstGeom>
        </p:spPr>
      </p:pic>
    </p:spTree>
    <p:extLst>
      <p:ext uri="{BB962C8B-B14F-4D97-AF65-F5344CB8AC3E}">
        <p14:creationId xmlns:p14="http://schemas.microsoft.com/office/powerpoint/2010/main" val="8119589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99248"/>
            <a:ext cx="12192000" cy="564777"/>
          </a:xfrm>
          <a:solidFill>
            <a:schemeClr val="accent2"/>
          </a:solidFill>
        </p:spPr>
        <p:txBody>
          <a:bodyPr>
            <a:noAutofit/>
          </a:bodyPr>
          <a:lstStyle/>
          <a:p>
            <a:r>
              <a:rPr lang="en-US" sz="2800" dirty="0">
                <a:solidFill>
                  <a:schemeClr val="bg1"/>
                </a:solidFill>
                <a:latin typeface="Times New Roman" charset="0"/>
                <a:ea typeface="Times New Roman" charset="0"/>
                <a:cs typeface="Times New Roman" charset="0"/>
              </a:rPr>
              <a:t>Types of Blockchain</a:t>
            </a:r>
            <a:endParaRPr lang="en-US"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64026"/>
            <a:ext cx="12192000" cy="4839892"/>
          </a:xfrm>
        </p:spPr>
      </p:pic>
      <p:sp>
        <p:nvSpPr>
          <p:cNvPr id="5" name="TextBox 4"/>
          <p:cNvSpPr txBox="1"/>
          <p:nvPr/>
        </p:nvSpPr>
        <p:spPr>
          <a:xfrm>
            <a:off x="2461037" y="6305227"/>
            <a:ext cx="6143220" cy="369332"/>
          </a:xfrm>
          <a:prstGeom prst="rect">
            <a:avLst/>
          </a:prstGeom>
          <a:noFill/>
        </p:spPr>
        <p:txBody>
          <a:bodyPr wrap="none" rtlCol="0">
            <a:spAutoFit/>
          </a:bodyPr>
          <a:lstStyle/>
          <a:p>
            <a:r>
              <a:rPr lang="en-US" dirty="0">
                <a:latin typeface="Times New Roman" charset="0"/>
                <a:ea typeface="Times New Roman" charset="0"/>
                <a:cs typeface="Times New Roman" charset="0"/>
              </a:rPr>
              <a:t>Table 1: Table indicate </a:t>
            </a:r>
            <a:r>
              <a:rPr lang="en-US" altLang="zh-CN" dirty="0">
                <a:latin typeface="Times New Roman" charset="0"/>
                <a:ea typeface="Times New Roman" charset="0"/>
                <a:cs typeface="Times New Roman" charset="0"/>
              </a:rPr>
              <a:t>Blockchain types and their core features </a:t>
            </a:r>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66951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65017"/>
            <a:ext cx="12192000" cy="617517"/>
          </a:xfrm>
          <a:solidFill>
            <a:schemeClr val="accent2"/>
          </a:solidFill>
        </p:spPr>
        <p:txBody>
          <a:bodyPr>
            <a:noAutofit/>
          </a:bodyPr>
          <a:lstStyle/>
          <a:p>
            <a:r>
              <a:rPr lang="en-US" sz="2800">
                <a:solidFill>
                  <a:schemeClr val="bg1"/>
                </a:solidFill>
                <a:effectLst/>
                <a:latin typeface="Times New Roman" charset="0"/>
                <a:ea typeface="Times New Roman" charset="0"/>
                <a:cs typeface="Times New Roman" charset="0"/>
              </a:rPr>
              <a:t/>
            </a:r>
            <a:br>
              <a:rPr lang="en-US" sz="2800">
                <a:solidFill>
                  <a:schemeClr val="bg1"/>
                </a:solidFill>
                <a:effectLst/>
                <a:latin typeface="Times New Roman" charset="0"/>
                <a:ea typeface="Times New Roman" charset="0"/>
                <a:cs typeface="Times New Roman" charset="0"/>
              </a:rPr>
            </a:br>
            <a:r>
              <a:rPr lang="en-US" sz="2800">
                <a:solidFill>
                  <a:schemeClr val="bg1"/>
                </a:solidFill>
                <a:effectLst/>
                <a:latin typeface="Times New Roman" charset="0"/>
                <a:ea typeface="Times New Roman" charset="0"/>
                <a:cs typeface="Times New Roman" charset="0"/>
              </a:rPr>
              <a:t>Why </a:t>
            </a:r>
            <a:r>
              <a:rPr lang="en-US" sz="2800" dirty="0">
                <a:solidFill>
                  <a:schemeClr val="bg1"/>
                </a:solidFill>
                <a:effectLst/>
                <a:latin typeface="Times New Roman" charset="0"/>
                <a:ea typeface="Times New Roman" charset="0"/>
                <a:cs typeface="Times New Roman" charset="0"/>
              </a:rPr>
              <a:t>the net giants are worried about the Web 3.0</a:t>
            </a:r>
            <a:br>
              <a:rPr lang="en-US" sz="2800" dirty="0">
                <a:solidFill>
                  <a:schemeClr val="bg1"/>
                </a:solidFill>
                <a:effectLst/>
                <a:latin typeface="Times New Roman" charset="0"/>
                <a:ea typeface="Times New Roman" charset="0"/>
                <a:cs typeface="Times New Roman" charset="0"/>
              </a:rPr>
            </a:br>
            <a:endParaRPr lang="en-US" sz="2800" dirty="0">
              <a:solidFill>
                <a:schemeClr val="bg1"/>
              </a:solidFill>
              <a:latin typeface="Times New Roman" charset="0"/>
              <a:ea typeface="Times New Roman" charset="0"/>
              <a:cs typeface="Times New Roman" charset="0"/>
            </a:endParaRPr>
          </a:p>
        </p:txBody>
      </p:sp>
      <p:pic>
        <p:nvPicPr>
          <p:cNvPr id="4" name="Picture 3"/>
          <p:cNvPicPr>
            <a:picLocks noChangeAspect="1"/>
          </p:cNvPicPr>
          <p:nvPr/>
        </p:nvPicPr>
        <p:blipFill rotWithShape="1">
          <a:blip r:embed="rId3"/>
          <a:srcRect b="4576"/>
          <a:stretch/>
        </p:blipFill>
        <p:spPr>
          <a:xfrm>
            <a:off x="296884" y="1282535"/>
            <a:ext cx="11732821" cy="4921496"/>
          </a:xfrm>
          <a:prstGeom prst="rect">
            <a:avLst/>
          </a:prstGeom>
        </p:spPr>
      </p:pic>
      <p:sp>
        <p:nvSpPr>
          <p:cNvPr id="6" name="TextBox 5"/>
          <p:cNvSpPr txBox="1"/>
          <p:nvPr/>
        </p:nvSpPr>
        <p:spPr>
          <a:xfrm>
            <a:off x="1524000" y="6273478"/>
            <a:ext cx="7242048" cy="369332"/>
          </a:xfrm>
          <a:prstGeom prst="rect">
            <a:avLst/>
          </a:prstGeom>
          <a:noFill/>
        </p:spPr>
        <p:txBody>
          <a:bodyPr wrap="square" rtlCol="0">
            <a:spAutoFit/>
          </a:bodyPr>
          <a:lstStyle/>
          <a:p>
            <a:r>
              <a:rPr lang="en-US" dirty="0">
                <a:latin typeface="TimesNewRomanMTStd" charset="0"/>
                <a:ea typeface="TimesNewRomanMTStd" charset="0"/>
                <a:cs typeface="TimesNewRomanMTStd" charset="0"/>
              </a:rPr>
              <a:t>Source: The Internet of </a:t>
            </a:r>
            <a:r>
              <a:rPr lang="en-US" dirty="0" err="1">
                <a:latin typeface="TimesNewRomanMTStd" charset="0"/>
                <a:ea typeface="TimesNewRomanMTStd" charset="0"/>
                <a:cs typeface="TimesNewRomanMTStd" charset="0"/>
              </a:rPr>
              <a:t>Blockchains</a:t>
            </a:r>
            <a:r>
              <a:rPr lang="en-US" dirty="0">
                <a:latin typeface="TimesNewRomanMTStd" charset="0"/>
                <a:ea typeface="TimesNewRomanMTStd" charset="0"/>
                <a:cs typeface="TimesNewRomanMTStd" charset="0"/>
              </a:rPr>
              <a:t> Foundation (2018).</a:t>
            </a:r>
          </a:p>
        </p:txBody>
      </p:sp>
    </p:spTree>
    <p:extLst>
      <p:ext uri="{BB962C8B-B14F-4D97-AF65-F5344CB8AC3E}">
        <p14:creationId xmlns:p14="http://schemas.microsoft.com/office/powerpoint/2010/main" val="6421608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3100"/>
            <a:ext cx="12192000" cy="622301"/>
          </a:xfrm>
          <a:solidFill>
            <a:schemeClr val="accent2"/>
          </a:solidFill>
        </p:spPr>
        <p:txBody>
          <a:bodyPr>
            <a:noAutofit/>
          </a:bodyPr>
          <a:lstStyle/>
          <a:p>
            <a:r>
              <a:rPr lang="en-US" sz="2600" dirty="0">
                <a:solidFill>
                  <a:schemeClr val="bg1"/>
                </a:solidFill>
                <a:latin typeface="TimesNewRomanMTStd" charset="0"/>
                <a:ea typeface="TimesNewRomanMTStd" charset="0"/>
                <a:cs typeface="TimesNewRomanMTStd" charset="0"/>
              </a:rPr>
              <a:t>Blockchain Maturity Model </a:t>
            </a:r>
          </a:p>
        </p:txBody>
      </p:sp>
      <p:pic>
        <p:nvPicPr>
          <p:cNvPr id="4" name="Picture 3"/>
          <p:cNvPicPr>
            <a:picLocks noChangeAspect="1"/>
          </p:cNvPicPr>
          <p:nvPr/>
        </p:nvPicPr>
        <p:blipFill rotWithShape="1">
          <a:blip r:embed="rId3"/>
          <a:srcRect l="197" t="1852" r="2957" b="2646"/>
          <a:stretch/>
        </p:blipFill>
        <p:spPr>
          <a:xfrm>
            <a:off x="700643" y="1295400"/>
            <a:ext cx="10854047" cy="4816033"/>
          </a:xfrm>
          <a:prstGeom prst="rect">
            <a:avLst/>
          </a:prstGeom>
          <a:effectLst>
            <a:glow>
              <a:schemeClr val="bg2"/>
            </a:glow>
            <a:outerShdw dir="120000" sx="1000" sy="1000" algn="ctr" rotWithShape="0">
              <a:srgbClr val="000000"/>
            </a:outerShdw>
            <a:reflection endPos="1000" dir="5400000" sy="-100000" algn="bl" rotWithShape="0"/>
          </a:effectLst>
        </p:spPr>
      </p:pic>
      <p:sp>
        <p:nvSpPr>
          <p:cNvPr id="5" name="TextBox 4"/>
          <p:cNvSpPr txBox="1"/>
          <p:nvPr/>
        </p:nvSpPr>
        <p:spPr>
          <a:xfrm>
            <a:off x="344384" y="1482026"/>
            <a:ext cx="3859481" cy="1292662"/>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n-US" sz="1300" dirty="0">
                <a:latin typeface="Times New Roman" charset="0"/>
                <a:ea typeface="Times New Roman" charset="0"/>
                <a:cs typeface="Times New Roman" charset="0"/>
              </a:rPr>
              <a:t>A WEF predicted that by 2025 10% of global GDP would be stored on </a:t>
            </a:r>
            <a:r>
              <a:rPr lang="en-US" sz="1300" dirty="0" err="1">
                <a:latin typeface="Times New Roman" charset="0"/>
                <a:ea typeface="Times New Roman" charset="0"/>
                <a:cs typeface="Times New Roman" charset="0"/>
              </a:rPr>
              <a:t>blockchains</a:t>
            </a:r>
            <a:r>
              <a:rPr lang="en-US" sz="1300" dirty="0">
                <a:latin typeface="Times New Roman" charset="0"/>
                <a:ea typeface="Times New Roman" charset="0"/>
                <a:cs typeface="Times New Roman" charset="0"/>
              </a:rPr>
              <a:t> technology (Forbes, 2016</a:t>
            </a:r>
            <a:r>
              <a:rPr lang="en-US" sz="1300" dirty="0" smtClean="0">
                <a:latin typeface="Times New Roman" charset="0"/>
                <a:ea typeface="Times New Roman" charset="0"/>
                <a:cs typeface="Times New Roman" charset="0"/>
              </a:rPr>
              <a:t>).</a:t>
            </a:r>
            <a:endParaRPr lang="en-US" sz="1300" dirty="0">
              <a:latin typeface="Times New Roman" charset="0"/>
              <a:ea typeface="Times New Roman" charset="0"/>
              <a:cs typeface="Times New Roman" charset="0"/>
            </a:endParaRPr>
          </a:p>
          <a:p>
            <a:pPr algn="just"/>
            <a:r>
              <a:rPr lang="en-US" sz="1300" dirty="0">
                <a:latin typeface="Times New Roman" charset="0"/>
                <a:ea typeface="Times New Roman" charset="0"/>
                <a:cs typeface="Times New Roman" charset="0"/>
              </a:rPr>
              <a:t>“Blockchain has the potential to create new foundations for our economic and social systems” (HBR, 2017). </a:t>
            </a:r>
          </a:p>
        </p:txBody>
      </p:sp>
      <p:sp>
        <p:nvSpPr>
          <p:cNvPr id="6" name="TextBox 5"/>
          <p:cNvSpPr txBox="1"/>
          <p:nvPr/>
        </p:nvSpPr>
        <p:spPr>
          <a:xfrm>
            <a:off x="4728749" y="6257846"/>
            <a:ext cx="3879780" cy="369332"/>
          </a:xfrm>
          <a:prstGeom prst="rect">
            <a:avLst/>
          </a:prstGeom>
          <a:noFill/>
        </p:spPr>
        <p:txBody>
          <a:bodyPr wrap="none" rtlCol="0">
            <a:spAutoFit/>
          </a:bodyPr>
          <a:lstStyle/>
          <a:p>
            <a:r>
              <a:rPr lang="en-US" dirty="0"/>
              <a:t>Figure 5: </a:t>
            </a:r>
            <a:r>
              <a:rPr lang="en-US" altLang="zh-CN" dirty="0">
                <a:latin typeface="Times New Roman" charset="0"/>
                <a:ea typeface="Times New Roman" charset="0"/>
                <a:cs typeface="Times New Roman" charset="0"/>
              </a:rPr>
              <a:t>Maturity Model of Blockchain</a:t>
            </a:r>
            <a:endParaRPr lang="en-US" dirty="0"/>
          </a:p>
        </p:txBody>
      </p:sp>
      <p:sp>
        <p:nvSpPr>
          <p:cNvPr id="7" name="TextBox 6"/>
          <p:cNvSpPr txBox="1"/>
          <p:nvPr/>
        </p:nvSpPr>
        <p:spPr>
          <a:xfrm>
            <a:off x="2240055" y="6257846"/>
            <a:ext cx="2390591" cy="369332"/>
          </a:xfrm>
          <a:prstGeom prst="rect">
            <a:avLst/>
          </a:prstGeom>
          <a:noFill/>
        </p:spPr>
        <p:txBody>
          <a:bodyPr wrap="none" rtlCol="0">
            <a:spAutoFit/>
          </a:bodyPr>
          <a:lstStyle/>
          <a:p>
            <a:r>
              <a:rPr lang="de-DE" dirty="0"/>
              <a:t>Source: H Wang (2016) </a:t>
            </a:r>
            <a:endParaRPr lang="en-US" dirty="0"/>
          </a:p>
        </p:txBody>
      </p:sp>
    </p:spTree>
    <p:extLst>
      <p:ext uri="{BB962C8B-B14F-4D97-AF65-F5344CB8AC3E}">
        <p14:creationId xmlns:p14="http://schemas.microsoft.com/office/powerpoint/2010/main" val="203096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5801"/>
            <a:ext cx="12192000" cy="647700"/>
          </a:xfrm>
          <a:solidFill>
            <a:schemeClr val="accent2"/>
          </a:solidFill>
        </p:spPr>
        <p:txBody>
          <a:bodyPr>
            <a:normAutofit/>
          </a:bodyPr>
          <a:lstStyle/>
          <a:p>
            <a:r>
              <a:rPr lang="en-US" sz="2400" dirty="0">
                <a:solidFill>
                  <a:schemeClr val="bg1"/>
                </a:solidFill>
                <a:latin typeface="Times New Roman" charset="0"/>
                <a:ea typeface="Times New Roman" charset="0"/>
                <a:cs typeface="Times New Roman" charset="0"/>
              </a:rPr>
              <a:t>Blockchain Strengths, Weaknesses, Opportunities and Threats (SWOT).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5026374"/>
              </p:ext>
            </p:extLst>
          </p:nvPr>
        </p:nvGraphicFramePr>
        <p:xfrm>
          <a:off x="0" y="1333502"/>
          <a:ext cx="12192000" cy="4877915"/>
        </p:xfrm>
        <a:graphic>
          <a:graphicData uri="http://schemas.openxmlformats.org/drawingml/2006/table">
            <a:tbl>
              <a:tblPr firstRow="1" bandRow="1">
                <a:tableStyleId>{6E25E649-3F16-4E02-A733-19D2CDBF48F0}</a:tableStyleId>
              </a:tblPr>
              <a:tblGrid>
                <a:gridCol w="6387818"/>
                <a:gridCol w="5804182"/>
              </a:tblGrid>
              <a:tr h="327102">
                <a:tc>
                  <a:txBody>
                    <a:bodyPr/>
                    <a:lstStyle/>
                    <a:p>
                      <a:pPr marL="0" indent="0">
                        <a:buFont typeface="Courier New" charset="0"/>
                        <a:buNone/>
                      </a:pPr>
                      <a:r>
                        <a:rPr lang="en-US" sz="1550" b="1" dirty="0" smtClean="0">
                          <a:solidFill>
                            <a:schemeClr val="tx1"/>
                          </a:solidFill>
                          <a:latin typeface="Times New Roman" charset="0"/>
                          <a:ea typeface="Times New Roman" charset="0"/>
                          <a:cs typeface="Times New Roman" charset="0"/>
                        </a:rPr>
                        <a:t>Strengths </a:t>
                      </a:r>
                      <a:endParaRPr lang="en-US" sz="1550" b="1" dirty="0">
                        <a:solidFill>
                          <a:schemeClr val="tx1"/>
                        </a:solidFill>
                        <a:latin typeface="Times New Roman" charset="0"/>
                        <a:ea typeface="Times New Roman" charset="0"/>
                        <a:cs typeface="Times New Roman" charset="0"/>
                      </a:endParaRPr>
                    </a:p>
                  </a:txBody>
                  <a:tcPr>
                    <a:solidFill>
                      <a:schemeClr val="accent4"/>
                    </a:solidFill>
                  </a:tcPr>
                </a:tc>
                <a:tc>
                  <a:txBody>
                    <a:bodyPr/>
                    <a:lstStyle/>
                    <a:p>
                      <a:pPr marL="0" indent="0">
                        <a:buFont typeface="Courier New" charset="0"/>
                        <a:buNone/>
                      </a:pPr>
                      <a:r>
                        <a:rPr lang="en-US" sz="1550" b="1" dirty="0" smtClean="0">
                          <a:solidFill>
                            <a:schemeClr val="tx1"/>
                          </a:solidFill>
                          <a:latin typeface="Times New Roman" charset="0"/>
                          <a:ea typeface="Times New Roman" charset="0"/>
                          <a:cs typeface="Times New Roman" charset="0"/>
                        </a:rPr>
                        <a:t>Weaknesses </a:t>
                      </a:r>
                      <a:endParaRPr lang="en-US" sz="1550" b="1" dirty="0">
                        <a:solidFill>
                          <a:schemeClr val="tx1"/>
                        </a:solidFill>
                        <a:latin typeface="Times New Roman" charset="0"/>
                        <a:ea typeface="Times New Roman" charset="0"/>
                        <a:cs typeface="Times New Roman" charset="0"/>
                      </a:endParaRPr>
                    </a:p>
                  </a:txBody>
                  <a:tcPr/>
                </a:tc>
              </a:tr>
              <a:tr h="2468136">
                <a:tc>
                  <a:txBody>
                    <a:bodyPr/>
                    <a:lstStyle/>
                    <a:p>
                      <a:pPr marL="285750" indent="-285750">
                        <a:buFont typeface="Courier New" charset="0"/>
                        <a:buChar char="o"/>
                      </a:pPr>
                      <a:r>
                        <a:rPr lang="en-US" sz="1550" dirty="0" smtClean="0">
                          <a:latin typeface="Times New Roman" charset="0"/>
                          <a:ea typeface="Times New Roman" charset="0"/>
                          <a:cs typeface="Times New Roman" charset="0"/>
                        </a:rPr>
                        <a:t>Distributed resilience</a:t>
                      </a:r>
                      <a:r>
                        <a:rPr lang="en-US" sz="1550" baseline="0" dirty="0" smtClean="0">
                          <a:latin typeface="Times New Roman" charset="0"/>
                          <a:ea typeface="Times New Roman" charset="0"/>
                          <a:cs typeface="Times New Roman" charset="0"/>
                        </a:rPr>
                        <a:t> and control</a:t>
                      </a:r>
                    </a:p>
                    <a:p>
                      <a:pPr marL="285750" indent="-285750">
                        <a:buFont typeface="Courier New" charset="0"/>
                        <a:buChar char="o"/>
                      </a:pPr>
                      <a:r>
                        <a:rPr lang="en-US" sz="1550" baseline="0" dirty="0" smtClean="0">
                          <a:latin typeface="Times New Roman" charset="0"/>
                          <a:ea typeface="Times New Roman" charset="0"/>
                          <a:cs typeface="Times New Roman" charset="0"/>
                        </a:rPr>
                        <a:t>Decentralized network</a:t>
                      </a:r>
                    </a:p>
                    <a:p>
                      <a:pPr marL="285750" indent="-285750">
                        <a:buFont typeface="Courier New" charset="0"/>
                        <a:buChar char="o"/>
                      </a:pPr>
                      <a:r>
                        <a:rPr lang="en-US" sz="1550" baseline="0" dirty="0" smtClean="0">
                          <a:latin typeface="Times New Roman" charset="0"/>
                          <a:ea typeface="Times New Roman" charset="0"/>
                          <a:cs typeface="Times New Roman" charset="0"/>
                        </a:rPr>
                        <a:t>Open source</a:t>
                      </a:r>
                    </a:p>
                    <a:p>
                      <a:pPr marL="285750" indent="-285750">
                        <a:buFont typeface="Courier New" charset="0"/>
                        <a:buChar char="o"/>
                      </a:pPr>
                      <a:r>
                        <a:rPr lang="en-US" sz="1550" baseline="0" dirty="0" smtClean="0">
                          <a:latin typeface="Times New Roman" charset="0"/>
                          <a:ea typeface="Times New Roman" charset="0"/>
                          <a:cs typeface="Times New Roman" charset="0"/>
                        </a:rPr>
                        <a:t>Security and modern cryptography</a:t>
                      </a:r>
                    </a:p>
                    <a:p>
                      <a:pPr marL="285750" indent="-285750">
                        <a:buFont typeface="Courier New" charset="0"/>
                        <a:buChar char="o"/>
                      </a:pPr>
                      <a:r>
                        <a:rPr lang="en-US" sz="1550" baseline="0" dirty="0" smtClean="0">
                          <a:latin typeface="Times New Roman" charset="0"/>
                          <a:ea typeface="Times New Roman" charset="0"/>
                          <a:cs typeface="Times New Roman" charset="0"/>
                        </a:rPr>
                        <a:t>Native asset creation </a:t>
                      </a:r>
                    </a:p>
                    <a:p>
                      <a:pPr marL="285750" indent="-285750">
                        <a:buFont typeface="Courier New" charset="0"/>
                        <a:buChar char="o"/>
                      </a:pPr>
                      <a:r>
                        <a:rPr lang="en-US" sz="1550" baseline="0" dirty="0" smtClean="0">
                          <a:latin typeface="Times New Roman" charset="0"/>
                          <a:ea typeface="Times New Roman" charset="0"/>
                          <a:cs typeface="Times New Roman" charset="0"/>
                        </a:rPr>
                        <a:t>Asset provenance </a:t>
                      </a:r>
                    </a:p>
                    <a:p>
                      <a:pPr marL="285750" indent="-285750">
                        <a:buFont typeface="Courier New" charset="0"/>
                        <a:buChar char="o"/>
                      </a:pPr>
                      <a:r>
                        <a:rPr lang="en-US" sz="1550" baseline="0" dirty="0" smtClean="0">
                          <a:latin typeface="Times New Roman" charset="0"/>
                          <a:ea typeface="Times New Roman" charset="0"/>
                          <a:cs typeface="Times New Roman" charset="0"/>
                        </a:rPr>
                        <a:t>Dynamic and fluid value exchange</a:t>
                      </a:r>
                      <a:endParaRPr lang="en-US" sz="1550" dirty="0">
                        <a:latin typeface="Times New Roman" charset="0"/>
                        <a:ea typeface="Times New Roman" charset="0"/>
                        <a:cs typeface="Times New Roman" charset="0"/>
                      </a:endParaRPr>
                    </a:p>
                  </a:txBody>
                  <a:tcPr/>
                </a:tc>
                <a:tc>
                  <a:txBody>
                    <a:bodyPr/>
                    <a:lstStyle/>
                    <a:p>
                      <a:pPr marL="285750" indent="-285750">
                        <a:buFont typeface="Courier New" charset="0"/>
                        <a:buChar char="o"/>
                      </a:pPr>
                      <a:r>
                        <a:rPr lang="en-US" sz="1550" dirty="0" smtClean="0">
                          <a:latin typeface="Times New Roman" charset="0"/>
                          <a:ea typeface="Times New Roman" charset="0"/>
                          <a:cs typeface="Times New Roman" charset="0"/>
                        </a:rPr>
                        <a:t>Lack of ledger interoperability </a:t>
                      </a:r>
                    </a:p>
                    <a:p>
                      <a:pPr marL="285750" indent="-285750">
                        <a:buFont typeface="Courier New" charset="0"/>
                        <a:buChar char="o"/>
                      </a:pPr>
                      <a:r>
                        <a:rPr lang="en-US" sz="1550" dirty="0" smtClean="0">
                          <a:latin typeface="Times New Roman" charset="0"/>
                          <a:ea typeface="Times New Roman" charset="0"/>
                          <a:cs typeface="Times New Roman" charset="0"/>
                        </a:rPr>
                        <a:t>Customer</a:t>
                      </a:r>
                      <a:r>
                        <a:rPr lang="en-US" sz="1550" baseline="0" dirty="0" smtClean="0">
                          <a:latin typeface="Times New Roman" charset="0"/>
                          <a:ea typeface="Times New Roman" charset="0"/>
                          <a:cs typeface="Times New Roman" charset="0"/>
                        </a:rPr>
                        <a:t> unfamiliarity and poor user experience </a:t>
                      </a:r>
                    </a:p>
                    <a:p>
                      <a:pPr marL="285750" indent="-285750">
                        <a:buFont typeface="Courier New" charset="0"/>
                        <a:buChar char="o"/>
                      </a:pPr>
                      <a:r>
                        <a:rPr lang="en-US" sz="1550" baseline="0" dirty="0" smtClean="0">
                          <a:latin typeface="Times New Roman" charset="0"/>
                          <a:ea typeface="Times New Roman" charset="0"/>
                          <a:cs typeface="Times New Roman" charset="0"/>
                        </a:rPr>
                        <a:t>Lack of hardened/tested technology limitation</a:t>
                      </a:r>
                    </a:p>
                    <a:p>
                      <a:pPr marL="285750" indent="-285750">
                        <a:buFont typeface="Courier New" charset="0"/>
                        <a:buChar char="o"/>
                      </a:pPr>
                      <a:r>
                        <a:rPr lang="en-US" sz="1550" baseline="0" dirty="0" smtClean="0">
                          <a:latin typeface="Times New Roman" charset="0"/>
                          <a:ea typeface="Times New Roman" charset="0"/>
                          <a:cs typeface="Times New Roman" charset="0"/>
                        </a:rPr>
                        <a:t>Smart contract code of programing model </a:t>
                      </a:r>
                    </a:p>
                    <a:p>
                      <a:pPr marL="285750" indent="-285750">
                        <a:buFont typeface="Courier New" charset="0"/>
                        <a:buChar char="o"/>
                      </a:pPr>
                      <a:r>
                        <a:rPr lang="en-US" sz="1550" baseline="0" dirty="0" smtClean="0">
                          <a:latin typeface="Times New Roman" charset="0"/>
                          <a:ea typeface="Times New Roman" charset="0"/>
                          <a:cs typeface="Times New Roman" charset="0"/>
                        </a:rPr>
                        <a:t>Wallet and key management </a:t>
                      </a:r>
                    </a:p>
                    <a:p>
                      <a:pPr marL="285750" indent="-285750">
                        <a:buFont typeface="Courier New" charset="0"/>
                        <a:buChar char="o"/>
                      </a:pPr>
                      <a:r>
                        <a:rPr lang="en-US" sz="1550" baseline="0" dirty="0" smtClean="0">
                          <a:latin typeface="Times New Roman" charset="0"/>
                          <a:ea typeface="Times New Roman" charset="0"/>
                          <a:cs typeface="Times New Roman" charset="0"/>
                        </a:rPr>
                        <a:t>Poor developer user experience skills scarcity </a:t>
                      </a:r>
                    </a:p>
                    <a:p>
                      <a:pPr marL="285750" indent="-285750">
                        <a:buFont typeface="Courier New" charset="0"/>
                        <a:buChar char="o"/>
                      </a:pPr>
                      <a:r>
                        <a:rPr lang="en-US" sz="1550" baseline="0" dirty="0" smtClean="0">
                          <a:latin typeface="Times New Roman" charset="0"/>
                          <a:ea typeface="Times New Roman" charset="0"/>
                          <a:cs typeface="Times New Roman" charset="0"/>
                        </a:rPr>
                        <a:t>Immature scalability </a:t>
                      </a:r>
                    </a:p>
                    <a:p>
                      <a:pPr marL="285750" indent="-285750">
                        <a:buFont typeface="Courier New" charset="0"/>
                        <a:buChar char="o"/>
                      </a:pPr>
                      <a:r>
                        <a:rPr lang="en-US" sz="1550" baseline="0" dirty="0" smtClean="0">
                          <a:latin typeface="Times New Roman" charset="0"/>
                          <a:ea typeface="Times New Roman" charset="0"/>
                          <a:cs typeface="Times New Roman" charset="0"/>
                        </a:rPr>
                        <a:t>Lack of trust in new technology suppliers </a:t>
                      </a:r>
                      <a:endParaRPr lang="en-US" sz="1550" dirty="0">
                        <a:latin typeface="Times New Roman" charset="0"/>
                        <a:ea typeface="Times New Roman" charset="0"/>
                        <a:cs typeface="Times New Roman" charset="0"/>
                      </a:endParaRPr>
                    </a:p>
                  </a:txBody>
                  <a:tcPr/>
                </a:tc>
              </a:tr>
              <a:tr h="327102">
                <a:tc>
                  <a:txBody>
                    <a:bodyPr/>
                    <a:lstStyle/>
                    <a:p>
                      <a:pPr marL="0" indent="0">
                        <a:buFont typeface="Courier New" charset="0"/>
                        <a:buNone/>
                      </a:pPr>
                      <a:r>
                        <a:rPr lang="en-US" sz="1550" b="1" dirty="0" smtClean="0">
                          <a:latin typeface="Times New Roman" charset="0"/>
                          <a:ea typeface="Times New Roman" charset="0"/>
                          <a:cs typeface="Times New Roman" charset="0"/>
                        </a:rPr>
                        <a:t>Opportunities </a:t>
                      </a:r>
                      <a:endParaRPr lang="en-US" sz="1550" b="1" dirty="0">
                        <a:solidFill>
                          <a:schemeClr val="tx1"/>
                        </a:solidFill>
                        <a:latin typeface="Times New Roman" charset="0"/>
                        <a:ea typeface="Times New Roman" charset="0"/>
                        <a:cs typeface="Times New Roman" charset="0"/>
                      </a:endParaRPr>
                    </a:p>
                  </a:txBody>
                  <a:tcPr>
                    <a:solidFill>
                      <a:srgbClr val="00B050"/>
                    </a:solidFill>
                  </a:tcPr>
                </a:tc>
                <a:tc>
                  <a:txBody>
                    <a:bodyPr/>
                    <a:lstStyle/>
                    <a:p>
                      <a:pPr marL="0" indent="0">
                        <a:buFont typeface="Courier New" charset="0"/>
                        <a:buNone/>
                      </a:pPr>
                      <a:r>
                        <a:rPr lang="en-US" sz="1550" b="1" dirty="0" smtClean="0">
                          <a:latin typeface="Times New Roman" charset="0"/>
                          <a:ea typeface="Times New Roman" charset="0"/>
                          <a:cs typeface="Times New Roman" charset="0"/>
                        </a:rPr>
                        <a:t>Threats </a:t>
                      </a:r>
                      <a:endParaRPr lang="en-US" sz="1550" b="1" dirty="0">
                        <a:solidFill>
                          <a:schemeClr val="tx1"/>
                        </a:solidFill>
                        <a:latin typeface="Times New Roman" charset="0"/>
                        <a:ea typeface="Times New Roman" charset="0"/>
                        <a:cs typeface="Times New Roman" charset="0"/>
                      </a:endParaRPr>
                    </a:p>
                  </a:txBody>
                  <a:tcPr>
                    <a:solidFill>
                      <a:srgbClr val="FF0000"/>
                    </a:solidFill>
                  </a:tcPr>
                </a:tc>
              </a:tr>
              <a:tr h="1754459">
                <a:tc>
                  <a:txBody>
                    <a:bodyPr/>
                    <a:lstStyle/>
                    <a:p>
                      <a:pPr marL="285750" indent="-285750">
                        <a:buFont typeface="Courier New" charset="0"/>
                        <a:buChar char="o"/>
                      </a:pPr>
                      <a:r>
                        <a:rPr lang="en-US" sz="1550" dirty="0" smtClean="0">
                          <a:latin typeface="Times New Roman" charset="0"/>
                          <a:ea typeface="Times New Roman" charset="0"/>
                          <a:cs typeface="Times New Roman" charset="0"/>
                        </a:rPr>
                        <a:t>Reduced transaction costs</a:t>
                      </a:r>
                    </a:p>
                    <a:p>
                      <a:pPr marL="285750" indent="-285750">
                        <a:buFont typeface="Courier New" charset="0"/>
                        <a:buChar char="o"/>
                      </a:pPr>
                      <a:r>
                        <a:rPr lang="en-US" sz="1550" dirty="0" smtClean="0">
                          <a:latin typeface="Times New Roman" charset="0"/>
                          <a:ea typeface="Times New Roman" charset="0"/>
                          <a:cs typeface="Times New Roman" charset="0"/>
                        </a:rPr>
                        <a:t>Business process acceleration and efficiency </a:t>
                      </a:r>
                    </a:p>
                    <a:p>
                      <a:pPr marL="285750" indent="-285750">
                        <a:buFont typeface="Courier New" charset="0"/>
                        <a:buChar char="o"/>
                      </a:pPr>
                      <a:r>
                        <a:rPr lang="en-US" sz="1550" dirty="0" smtClean="0">
                          <a:latin typeface="Times New Roman" charset="0"/>
                          <a:ea typeface="Times New Roman" charset="0"/>
                          <a:cs typeface="Times New Roman" charset="0"/>
                        </a:rPr>
                        <a:t>Reduced fraud </a:t>
                      </a:r>
                    </a:p>
                    <a:p>
                      <a:pPr marL="285750" indent="-285750">
                        <a:buFont typeface="Courier New" charset="0"/>
                        <a:buChar char="o"/>
                      </a:pPr>
                      <a:r>
                        <a:rPr lang="en-US" sz="1550" dirty="0" smtClean="0">
                          <a:latin typeface="Times New Roman" charset="0"/>
                          <a:ea typeface="Times New Roman" charset="0"/>
                          <a:cs typeface="Times New Roman" charset="0"/>
                        </a:rPr>
                        <a:t>Reduced</a:t>
                      </a:r>
                      <a:r>
                        <a:rPr lang="en-US" sz="1550" baseline="0" dirty="0" smtClean="0">
                          <a:latin typeface="Times New Roman" charset="0"/>
                          <a:ea typeface="Times New Roman" charset="0"/>
                          <a:cs typeface="Times New Roman" charset="0"/>
                        </a:rPr>
                        <a:t> system risk</a:t>
                      </a:r>
                    </a:p>
                    <a:p>
                      <a:pPr marL="285750" indent="-285750">
                        <a:buFont typeface="Courier New" charset="0"/>
                        <a:buChar char="o"/>
                      </a:pPr>
                      <a:r>
                        <a:rPr lang="en-US" sz="1550" baseline="0" dirty="0" smtClean="0">
                          <a:latin typeface="Times New Roman" charset="0"/>
                          <a:ea typeface="Times New Roman" charset="0"/>
                          <a:cs typeface="Times New Roman" charset="0"/>
                        </a:rPr>
                        <a:t>Monetary democratization</a:t>
                      </a:r>
                    </a:p>
                    <a:p>
                      <a:pPr marL="285750" indent="-285750">
                        <a:buFont typeface="Courier New" charset="0"/>
                        <a:buChar char="o"/>
                      </a:pPr>
                      <a:r>
                        <a:rPr lang="en-US" sz="1550" baseline="0" dirty="0" smtClean="0">
                          <a:latin typeface="Times New Roman" charset="0"/>
                          <a:ea typeface="Times New Roman" charset="0"/>
                          <a:cs typeface="Times New Roman" charset="0"/>
                        </a:rPr>
                        <a:t>New business-model enablement </a:t>
                      </a:r>
                    </a:p>
                    <a:p>
                      <a:pPr marL="285750" indent="-285750">
                        <a:buFont typeface="Courier New" charset="0"/>
                        <a:buChar char="o"/>
                      </a:pPr>
                      <a:r>
                        <a:rPr lang="en-US" sz="1550" baseline="0" dirty="0" smtClean="0">
                          <a:latin typeface="Times New Roman" charset="0"/>
                          <a:ea typeface="Times New Roman" charset="0"/>
                          <a:cs typeface="Times New Roman" charset="0"/>
                        </a:rPr>
                        <a:t>Application rationalization and redundancy </a:t>
                      </a:r>
                      <a:endParaRPr lang="en-US" sz="1550" dirty="0">
                        <a:latin typeface="Times New Roman" charset="0"/>
                        <a:ea typeface="Times New Roman" charset="0"/>
                        <a:cs typeface="Times New Roman" charset="0"/>
                      </a:endParaRPr>
                    </a:p>
                  </a:txBody>
                  <a:tcPr/>
                </a:tc>
                <a:tc>
                  <a:txBody>
                    <a:bodyPr/>
                    <a:lstStyle/>
                    <a:p>
                      <a:pPr marL="285750" indent="-285750">
                        <a:buFont typeface="Courier New" charset="0"/>
                        <a:buChar char="o"/>
                      </a:pPr>
                      <a:r>
                        <a:rPr lang="en-US" sz="1550" dirty="0" smtClean="0">
                          <a:latin typeface="Times New Roman" charset="0"/>
                          <a:ea typeface="Times New Roman" charset="0"/>
                          <a:cs typeface="Times New Roman" charset="0"/>
                        </a:rPr>
                        <a:t>Legal jurisdictional</a:t>
                      </a:r>
                      <a:r>
                        <a:rPr lang="en-US" sz="1550" baseline="0" dirty="0" smtClean="0">
                          <a:latin typeface="Times New Roman" charset="0"/>
                          <a:ea typeface="Times New Roman" charset="0"/>
                          <a:cs typeface="Times New Roman" charset="0"/>
                        </a:rPr>
                        <a:t> barriers </a:t>
                      </a:r>
                    </a:p>
                    <a:p>
                      <a:pPr marL="285750" indent="-285750">
                        <a:buFont typeface="Courier New" charset="0"/>
                        <a:buChar char="o"/>
                      </a:pPr>
                      <a:r>
                        <a:rPr lang="en-US" sz="1550" baseline="0" dirty="0" smtClean="0">
                          <a:latin typeface="Times New Roman" charset="0"/>
                          <a:ea typeface="Times New Roman" charset="0"/>
                          <a:cs typeface="Times New Roman" charset="0"/>
                        </a:rPr>
                        <a:t>Politics and hostile notion state actors</a:t>
                      </a:r>
                    </a:p>
                    <a:p>
                      <a:pPr marL="285750" indent="-285750">
                        <a:buFont typeface="Courier New" charset="0"/>
                        <a:buChar char="o"/>
                      </a:pPr>
                      <a:r>
                        <a:rPr lang="en-US" sz="1550" baseline="0" dirty="0" smtClean="0">
                          <a:latin typeface="Times New Roman" charset="0"/>
                          <a:ea typeface="Times New Roman" charset="0"/>
                          <a:cs typeface="Times New Roman" charset="0"/>
                        </a:rPr>
                        <a:t>Technology failures </a:t>
                      </a:r>
                    </a:p>
                    <a:p>
                      <a:pPr marL="285750" indent="-285750">
                        <a:buFont typeface="Courier New" charset="0"/>
                        <a:buChar char="o"/>
                      </a:pPr>
                      <a:r>
                        <a:rPr lang="en-US" sz="1550" baseline="0" dirty="0" smtClean="0">
                          <a:latin typeface="Times New Roman" charset="0"/>
                          <a:ea typeface="Times New Roman" charset="0"/>
                          <a:cs typeface="Times New Roman" charset="0"/>
                        </a:rPr>
                        <a:t>Institutional adoption barriers </a:t>
                      </a:r>
                    </a:p>
                    <a:p>
                      <a:pPr marL="285750" indent="-285750">
                        <a:buFont typeface="Courier New" charset="0"/>
                        <a:buChar char="o"/>
                      </a:pPr>
                      <a:r>
                        <a:rPr lang="en-US" sz="1550" baseline="0" dirty="0" smtClean="0">
                          <a:latin typeface="Times New Roman" charset="0"/>
                          <a:ea typeface="Times New Roman" charset="0"/>
                          <a:cs typeface="Times New Roman" charset="0"/>
                        </a:rPr>
                        <a:t>Divergent blockchain </a:t>
                      </a:r>
                    </a:p>
                    <a:p>
                      <a:pPr marL="285750" indent="-285750">
                        <a:buFont typeface="Courier New" charset="0"/>
                        <a:buChar char="o"/>
                      </a:pPr>
                      <a:r>
                        <a:rPr lang="en-US" sz="1550" baseline="0" dirty="0" smtClean="0">
                          <a:latin typeface="Times New Roman" charset="0"/>
                          <a:ea typeface="Times New Roman" charset="0"/>
                          <a:cs typeface="Times New Roman" charset="0"/>
                        </a:rPr>
                        <a:t>Ledger conflicts/competition  </a:t>
                      </a:r>
                    </a:p>
                    <a:p>
                      <a:pPr marL="285750" indent="-285750">
                        <a:buFont typeface="Courier New" charset="0"/>
                        <a:buChar char="o"/>
                      </a:pPr>
                      <a:r>
                        <a:rPr lang="en-US" sz="1550" baseline="0" dirty="0" smtClean="0">
                          <a:latin typeface="Times New Roman" charset="0"/>
                          <a:ea typeface="Times New Roman" charset="0"/>
                          <a:cs typeface="Times New Roman" charset="0"/>
                        </a:rPr>
                        <a:t>Poor governance </a:t>
                      </a:r>
                      <a:endParaRPr lang="en-US" sz="1550" dirty="0">
                        <a:latin typeface="Times New Roman" charset="0"/>
                        <a:ea typeface="Times New Roman" charset="0"/>
                        <a:cs typeface="Times New Roman" charset="0"/>
                      </a:endParaRPr>
                    </a:p>
                  </a:txBody>
                  <a:tcPr/>
                </a:tc>
              </a:tr>
            </a:tbl>
          </a:graphicData>
        </a:graphic>
      </p:graphicFrame>
      <p:sp>
        <p:nvSpPr>
          <p:cNvPr id="5" name="TextBox 4"/>
          <p:cNvSpPr txBox="1"/>
          <p:nvPr/>
        </p:nvSpPr>
        <p:spPr>
          <a:xfrm>
            <a:off x="2871545" y="6354148"/>
            <a:ext cx="5949770" cy="369332"/>
          </a:xfrm>
          <a:prstGeom prst="rect">
            <a:avLst/>
          </a:prstGeom>
          <a:noFill/>
        </p:spPr>
        <p:txBody>
          <a:bodyPr wrap="none" rtlCol="0">
            <a:spAutoFit/>
          </a:bodyPr>
          <a:lstStyle/>
          <a:p>
            <a:r>
              <a:rPr lang="en-US" dirty="0"/>
              <a:t>Table 2: Blockchain (</a:t>
            </a:r>
            <a:r>
              <a:rPr lang="en-US" altLang="zh-CN" dirty="0">
                <a:latin typeface="Times New Roman" charset="0"/>
                <a:ea typeface="Times New Roman" charset="0"/>
                <a:cs typeface="Times New Roman" charset="0"/>
              </a:rPr>
              <a:t>SWOT) Source: Niranjanamurthy (2018 )</a:t>
            </a:r>
            <a:endParaRPr lang="en-US" dirty="0"/>
          </a:p>
        </p:txBody>
      </p:sp>
    </p:spTree>
    <p:extLst>
      <p:ext uri="{BB962C8B-B14F-4D97-AF65-F5344CB8AC3E}">
        <p14:creationId xmlns:p14="http://schemas.microsoft.com/office/powerpoint/2010/main" val="19477170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98500"/>
            <a:ext cx="12192000" cy="580447"/>
          </a:xfrm>
          <a:solidFill>
            <a:schemeClr val="accent2"/>
          </a:solidFill>
          <a:ln>
            <a:solidFill>
              <a:schemeClr val="bg1"/>
            </a:solidFill>
          </a:ln>
        </p:spPr>
        <p:txBody>
          <a:bodyPr>
            <a:normAutofit/>
          </a:bodyPr>
          <a:lstStyle/>
          <a:p>
            <a:r>
              <a:rPr lang="en-US" sz="2800" dirty="0">
                <a:solidFill>
                  <a:schemeClr val="bg1"/>
                </a:solidFill>
                <a:latin typeface="Times New Roman" charset="0"/>
                <a:ea typeface="Times New Roman" charset="0"/>
                <a:cs typeface="Times New Roman" charset="0"/>
              </a:rPr>
              <a:t>Security challenges of blockchain technology </a:t>
            </a:r>
          </a:p>
        </p:txBody>
      </p:sp>
      <p:graphicFrame>
        <p:nvGraphicFramePr>
          <p:cNvPr id="4" name="Content Placeholder 3"/>
          <p:cNvGraphicFramePr>
            <a:graphicFrameLocks noGrp="1"/>
          </p:cNvGraphicFramePr>
          <p:nvPr>
            <p:ph idx="1"/>
            <p:extLst/>
          </p:nvPr>
        </p:nvGraphicFramePr>
        <p:xfrm>
          <a:off x="1689100" y="1333501"/>
          <a:ext cx="8813800" cy="48790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ounded Rectangular Callout 2"/>
          <p:cNvSpPr/>
          <p:nvPr/>
        </p:nvSpPr>
        <p:spPr>
          <a:xfrm>
            <a:off x="2628900" y="5284694"/>
            <a:ext cx="1892300" cy="684306"/>
          </a:xfrm>
          <a:prstGeom prst="wedgeRoundRectCallout">
            <a:avLst>
              <a:gd name="adj1" fmla="val -4430"/>
              <a:gd name="adj2" fmla="val -139870"/>
              <a:gd name="adj3" fmla="val 16667"/>
            </a:avLst>
          </a:prstGeom>
          <a:solidFill>
            <a:schemeClr val="bg1"/>
          </a:solid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Times New Roman" charset="0"/>
                <a:ea typeface="Times New Roman" charset="0"/>
                <a:cs typeface="Times New Roman" charset="0"/>
              </a:rPr>
              <a:t>Fork in the blockchain</a:t>
            </a:r>
          </a:p>
        </p:txBody>
      </p:sp>
      <p:sp>
        <p:nvSpPr>
          <p:cNvPr id="5" name="Rounded Rectangular Callout 4"/>
          <p:cNvSpPr/>
          <p:nvPr/>
        </p:nvSpPr>
        <p:spPr>
          <a:xfrm>
            <a:off x="7810500" y="5167376"/>
            <a:ext cx="2514600" cy="801624"/>
          </a:xfrm>
          <a:prstGeom prst="wedgeRoundRectCallout">
            <a:avLst>
              <a:gd name="adj1" fmla="val 36250"/>
              <a:gd name="adj2" fmla="val -313857"/>
              <a:gd name="adj3" fmla="val 16667"/>
            </a:avLst>
          </a:prstGeom>
          <a:solidFill>
            <a:schemeClr val="bg1"/>
          </a:solid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Times New Roman" charset="0"/>
                <a:ea typeface="Times New Roman" charset="0"/>
                <a:cs typeface="Times New Roman" charset="0"/>
              </a:rPr>
              <a:t>Long chains wins, all the nodes switch to it</a:t>
            </a:r>
          </a:p>
        </p:txBody>
      </p:sp>
      <p:sp>
        <p:nvSpPr>
          <p:cNvPr id="6" name="Rounded Rectangular Callout 5"/>
          <p:cNvSpPr/>
          <p:nvPr/>
        </p:nvSpPr>
        <p:spPr>
          <a:xfrm>
            <a:off x="5316072" y="5167376"/>
            <a:ext cx="2164975" cy="801624"/>
          </a:xfrm>
          <a:prstGeom prst="wedgeRoundRectCallout">
            <a:avLst>
              <a:gd name="adj1" fmla="val -4789"/>
              <a:gd name="adj2" fmla="val -122244"/>
              <a:gd name="adj3" fmla="val 16667"/>
            </a:avLst>
          </a:prstGeom>
          <a:solidFill>
            <a:schemeClr val="bg1"/>
          </a:solid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Times New Roman" charset="0"/>
                <a:ea typeface="Times New Roman" charset="0"/>
                <a:cs typeface="Times New Roman" charset="0"/>
              </a:rPr>
              <a:t>Orphan blocks ignored by the network </a:t>
            </a:r>
          </a:p>
        </p:txBody>
      </p:sp>
      <p:sp>
        <p:nvSpPr>
          <p:cNvPr id="8" name="TextBox 7"/>
          <p:cNvSpPr txBox="1"/>
          <p:nvPr/>
        </p:nvSpPr>
        <p:spPr>
          <a:xfrm>
            <a:off x="593767" y="1379799"/>
            <a:ext cx="8995242" cy="338554"/>
          </a:xfrm>
          <a:prstGeom prst="rect">
            <a:avLst/>
          </a:prstGeom>
          <a:noFill/>
        </p:spPr>
        <p:txBody>
          <a:bodyPr wrap="square" rtlCol="0">
            <a:spAutoFit/>
          </a:bodyPr>
          <a:lstStyle/>
          <a:p>
            <a:pPr marL="285750" indent="-285750" algn="just">
              <a:buFont typeface="Arial" charset="0"/>
              <a:buChar char="•"/>
            </a:pPr>
            <a:r>
              <a:rPr lang="en-US" sz="1600" dirty="0">
                <a:latin typeface="Times New Roman" charset="0"/>
                <a:ea typeface="Times New Roman" charset="0"/>
                <a:cs typeface="Times New Roman" charset="0"/>
              </a:rPr>
              <a:t>Proof-of-work is use to secure public </a:t>
            </a:r>
            <a:r>
              <a:rPr lang="en-US" sz="1600" dirty="0" err="1">
                <a:latin typeface="Times New Roman" charset="0"/>
                <a:ea typeface="Times New Roman" charset="0"/>
                <a:cs typeface="Times New Roman" charset="0"/>
              </a:rPr>
              <a:t>blockchains</a:t>
            </a:r>
            <a:r>
              <a:rPr lang="en-US" sz="1600" dirty="0">
                <a:latin typeface="Times New Roman" charset="0"/>
                <a:ea typeface="Times New Roman" charset="0"/>
                <a:cs typeface="Times New Roman" charset="0"/>
              </a:rPr>
              <a:t> </a:t>
            </a:r>
            <a:r>
              <a:rPr lang="en-US" sz="1600" dirty="0" err="1">
                <a:latin typeface="Times New Roman" charset="0"/>
                <a:ea typeface="Times New Roman" charset="0"/>
                <a:cs typeface="Times New Roman" charset="0"/>
              </a:rPr>
              <a:t>e.g</a:t>
            </a:r>
            <a:r>
              <a:rPr lang="en-US" sz="1600" dirty="0">
                <a:latin typeface="Times New Roman" charset="0"/>
                <a:ea typeface="Times New Roman" charset="0"/>
                <a:cs typeface="Times New Roman" charset="0"/>
              </a:rPr>
              <a:t> Bitcoin and Ethereum</a:t>
            </a:r>
          </a:p>
        </p:txBody>
      </p:sp>
      <p:sp>
        <p:nvSpPr>
          <p:cNvPr id="12" name="TextBox 11"/>
          <p:cNvSpPr txBox="1"/>
          <p:nvPr/>
        </p:nvSpPr>
        <p:spPr>
          <a:xfrm>
            <a:off x="4070382" y="6257846"/>
            <a:ext cx="3347583" cy="369332"/>
          </a:xfrm>
          <a:prstGeom prst="rect">
            <a:avLst/>
          </a:prstGeom>
          <a:noFill/>
        </p:spPr>
        <p:txBody>
          <a:bodyPr wrap="none" rtlCol="0">
            <a:spAutoFit/>
          </a:bodyPr>
          <a:lstStyle/>
          <a:p>
            <a:r>
              <a:rPr lang="en-US" dirty="0"/>
              <a:t>Figure 6: </a:t>
            </a:r>
            <a:r>
              <a:rPr lang="en-US" altLang="zh-CN" dirty="0">
                <a:latin typeface="Times New Roman" charset="0"/>
                <a:ea typeface="Times New Roman" charset="0"/>
                <a:cs typeface="Times New Roman" charset="0"/>
              </a:rPr>
              <a:t>Dynamics of Blockchain</a:t>
            </a:r>
            <a:endParaRPr lang="en-US" dirty="0"/>
          </a:p>
        </p:txBody>
      </p:sp>
    </p:spTree>
    <p:extLst>
      <p:ext uri="{BB962C8B-B14F-4D97-AF65-F5344CB8AC3E}">
        <p14:creationId xmlns:p14="http://schemas.microsoft.com/office/powerpoint/2010/main" val="118761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3" grpId="0" animBg="1"/>
      <p:bldP spid="5" grpId="0" animBg="1"/>
      <p:bldP spid="6" grpId="0" animBg="1"/>
      <p:bldP spid="8"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98500"/>
            <a:ext cx="12192000" cy="457201"/>
          </a:xfrm>
          <a:solidFill>
            <a:schemeClr val="accent2"/>
          </a:solidFill>
        </p:spPr>
        <p:txBody>
          <a:bodyPr>
            <a:noAutofit/>
          </a:bodyPr>
          <a:lstStyle/>
          <a:p>
            <a:r>
              <a:rPr lang="en-US" sz="2400" dirty="0">
                <a:solidFill>
                  <a:schemeClr val="bg1"/>
                </a:solidFill>
                <a:latin typeface="TimesNewRomanMTStd" charset="0"/>
                <a:ea typeface="TimesNewRomanMTStd" charset="0"/>
                <a:cs typeface="TimesNewRomanMTStd" charset="0"/>
              </a:rPr>
              <a:t>Smart contract Vulnerabilities </a:t>
            </a:r>
          </a:p>
        </p:txBody>
      </p:sp>
      <p:sp>
        <p:nvSpPr>
          <p:cNvPr id="3" name="Content Placeholder 2"/>
          <p:cNvSpPr>
            <a:spLocks noGrp="1"/>
          </p:cNvSpPr>
          <p:nvPr>
            <p:ph idx="1"/>
          </p:nvPr>
        </p:nvSpPr>
        <p:spPr>
          <a:xfrm>
            <a:off x="558139" y="1660428"/>
            <a:ext cx="11424063" cy="4443489"/>
          </a:xfrm>
        </p:spPr>
        <p:txBody>
          <a:bodyPr anchor="t">
            <a:noAutofit/>
          </a:bodyPr>
          <a:lstStyle/>
          <a:p>
            <a:pPr algn="just"/>
            <a:r>
              <a:rPr lang="en-US" sz="2100" dirty="0">
                <a:effectLst/>
                <a:latin typeface="TimesNewRomanMTStd" charset="0"/>
                <a:ea typeface="TimesNewRomanMTStd" charset="0"/>
                <a:cs typeface="TimesNewRomanMTStd" charset="0"/>
              </a:rPr>
              <a:t>Smart contracts: </a:t>
            </a:r>
            <a:r>
              <a:rPr lang="en-US" sz="2100" b="0" dirty="0">
                <a:effectLst/>
                <a:latin typeface="TimesNewRomanMTStd" charset="0"/>
                <a:ea typeface="TimesNewRomanMTStd" charset="0"/>
                <a:cs typeface="TimesNewRomanMTStd" charset="0"/>
              </a:rPr>
              <a:t>are computer programs that can be correctly executed by a network of mutually distrusting nodes, without trusted authority. </a:t>
            </a:r>
          </a:p>
          <a:p>
            <a:pPr algn="just"/>
            <a:r>
              <a:rPr lang="en-US" sz="2100" b="0" dirty="0">
                <a:effectLst/>
                <a:latin typeface="TimesNewRomanMTStd" charset="0"/>
                <a:ea typeface="TimesNewRomanMTStd" charset="0"/>
                <a:cs typeface="TimesNewRomanMTStd" charset="0"/>
              </a:rPr>
              <a:t>Handle transfer of assets</a:t>
            </a:r>
          </a:p>
          <a:p>
            <a:pPr algn="just"/>
            <a:r>
              <a:rPr lang="en-US" sz="2100" b="0" dirty="0">
                <a:effectLst/>
                <a:latin typeface="TimesNewRomanMTStd" charset="0"/>
                <a:ea typeface="TimesNewRomanMTStd" charset="0"/>
                <a:cs typeface="TimesNewRomanMTStd" charset="0"/>
              </a:rPr>
              <a:t>Smart contracts are stored on a blockchain </a:t>
            </a:r>
            <a:r>
              <a:rPr lang="en-US" sz="2100" b="1" dirty="0">
                <a:effectLst/>
                <a:latin typeface="TimesNewRomanMTStd" charset="0"/>
                <a:ea typeface="TimesNewRomanMTStd" charset="0"/>
                <a:cs typeface="TimesNewRomanMTStd" charset="0"/>
              </a:rPr>
              <a:t>(immutable). </a:t>
            </a:r>
          </a:p>
          <a:p>
            <a:pPr algn="just"/>
            <a:r>
              <a:rPr lang="en-US" sz="2100" b="0" dirty="0">
                <a:effectLst/>
                <a:latin typeface="TimesNewRomanMTStd" charset="0"/>
                <a:ea typeface="TimesNewRomanMTStd" charset="0"/>
                <a:cs typeface="TimesNewRomanMTStd" charset="0"/>
              </a:rPr>
              <a:t>Managing the contract execution led to severe security challenges (stealing or tampering the assets)</a:t>
            </a:r>
          </a:p>
          <a:p>
            <a:pPr algn="just"/>
            <a:r>
              <a:rPr lang="en-US" sz="2100" b="0" dirty="0">
                <a:effectLst/>
                <a:latin typeface="TimesNewRomanMTStd" charset="0"/>
                <a:ea typeface="TimesNewRomanMTStd" charset="0"/>
                <a:cs typeface="TimesNewRomanMTStd" charset="0"/>
              </a:rPr>
              <a:t>Smart Contracts rely on a non-standard software life-cycle (</a:t>
            </a:r>
            <a:r>
              <a:rPr lang="en-US" sz="2100" b="0" dirty="0" err="1">
                <a:effectLst/>
                <a:latin typeface="Times New Roman" charset="0"/>
                <a:ea typeface="Times New Roman" charset="0"/>
                <a:cs typeface="Times New Roman" charset="0"/>
              </a:rPr>
              <a:t>Luu</a:t>
            </a:r>
            <a:r>
              <a:rPr lang="en-US" sz="2100" b="0" dirty="0">
                <a:effectLst/>
                <a:latin typeface="Times New Roman" charset="0"/>
                <a:ea typeface="Times New Roman" charset="0"/>
                <a:cs typeface="Times New Roman" charset="0"/>
              </a:rPr>
              <a:t>, 2017</a:t>
            </a:r>
            <a:r>
              <a:rPr lang="en-US" sz="2100" b="0" dirty="0">
                <a:effectLst/>
                <a:latin typeface="TimesNewRomanMTStd" charset="0"/>
                <a:ea typeface="TimesNewRomanMTStd" charset="0"/>
                <a:cs typeface="TimesNewRomanMTStd" charset="0"/>
              </a:rPr>
              <a:t>)</a:t>
            </a:r>
          </a:p>
          <a:p>
            <a:pPr algn="just"/>
            <a:r>
              <a:rPr lang="en-US" sz="2100" b="0" dirty="0">
                <a:effectLst/>
                <a:latin typeface="TimesNewRomanMTStd" charset="0"/>
                <a:ea typeface="TimesNewRomanMTStd" charset="0"/>
                <a:cs typeface="TimesNewRomanMTStd" charset="0"/>
              </a:rPr>
              <a:t>Handling updates or bugs  (Software update) </a:t>
            </a:r>
          </a:p>
          <a:p>
            <a:pPr lvl="1" algn="just"/>
            <a:r>
              <a:rPr lang="en-US" sz="2100" b="0" dirty="0" err="1">
                <a:effectLst/>
                <a:latin typeface="TimesNewRomanMTStd" charset="0"/>
                <a:ea typeface="TimesNewRomanMTStd" charset="0"/>
                <a:cs typeface="TimesNewRomanMTStd" charset="0"/>
              </a:rPr>
              <a:t>E.g</a:t>
            </a:r>
            <a:r>
              <a:rPr lang="en-US" sz="2100" b="0" dirty="0">
                <a:effectLst/>
                <a:latin typeface="TimesNewRomanMTStd" charset="0"/>
                <a:ea typeface="TimesNewRomanMTStd" charset="0"/>
                <a:cs typeface="TimesNewRomanMTStd" charset="0"/>
              </a:rPr>
              <a:t> a wallet application freeze (500K Ethers~150M USD), in Nov. 2017. </a:t>
            </a:r>
          </a:p>
          <a:p>
            <a:pPr lvl="1" algn="just"/>
            <a:r>
              <a:rPr lang="en-US" sz="2100" b="0" dirty="0">
                <a:effectLst/>
                <a:latin typeface="TimesNewRomanMTStd" charset="0"/>
                <a:ea typeface="TimesNewRomanMTStd" charset="0"/>
                <a:cs typeface="TimesNewRomanMTStd" charset="0"/>
              </a:rPr>
              <a:t>The DAO (∼ $150M ) June, 2016.  </a:t>
            </a:r>
          </a:p>
          <a:p>
            <a:pPr lvl="1" algn="just"/>
            <a:r>
              <a:rPr lang="en-US" sz="2100" b="0" dirty="0">
                <a:effectLst/>
                <a:latin typeface="TimesNewRomanMTStd" charset="0"/>
                <a:ea typeface="TimesNewRomanMTStd" charset="0"/>
                <a:cs typeface="TimesNewRomanMTStd" charset="0"/>
              </a:rPr>
              <a:t>An attacker managed to put ∼ $60M under her control, until the hard-fork of the blockchain nullified the effects of the transactions involved in the attack (</a:t>
            </a:r>
            <a:r>
              <a:rPr lang="en-US" sz="2100" b="0" dirty="0" err="1">
                <a:effectLst/>
                <a:latin typeface="TimesNewRomanMTStd" charset="0"/>
                <a:ea typeface="TimesNewRomanMTStd" charset="0"/>
                <a:cs typeface="TimesNewRomanMTStd" charset="0"/>
              </a:rPr>
              <a:t>Hamida</a:t>
            </a:r>
            <a:r>
              <a:rPr lang="en-US" sz="2100" b="0" dirty="0">
                <a:effectLst/>
                <a:latin typeface="TimesNewRomanMTStd" charset="0"/>
                <a:ea typeface="TimesNewRomanMTStd" charset="0"/>
                <a:cs typeface="TimesNewRomanMTStd" charset="0"/>
              </a:rPr>
              <a:t>, 2017). </a:t>
            </a:r>
            <a:endParaRPr lang="en-US" sz="2100" b="0" dirty="0">
              <a:latin typeface="TimesNewRomanMTStd" charset="0"/>
              <a:ea typeface="TimesNewRomanMTStd" charset="0"/>
              <a:cs typeface="TimesNewRomanMTStd" charset="0"/>
            </a:endParaRPr>
          </a:p>
          <a:p>
            <a:pPr algn="just"/>
            <a:endParaRPr lang="en-US" sz="2100" b="0" dirty="0">
              <a:effectLst/>
              <a:latin typeface="TimesNewRomanMTStd" charset="0"/>
              <a:ea typeface="TimesNewRomanMTStd" charset="0"/>
              <a:cs typeface="TimesNewRomanMTStd" charset="0"/>
            </a:endParaRPr>
          </a:p>
          <a:p>
            <a:pPr algn="just"/>
            <a:endParaRPr lang="en-US" sz="2100" b="0" dirty="0">
              <a:latin typeface="TimesNewRomanMTStd" charset="0"/>
              <a:ea typeface="TimesNewRomanMTStd" charset="0"/>
              <a:cs typeface="TimesNewRomanMTStd" charset="0"/>
            </a:endParaRPr>
          </a:p>
        </p:txBody>
      </p:sp>
      <p:sp>
        <p:nvSpPr>
          <p:cNvPr id="4" name="TextBox 3"/>
          <p:cNvSpPr txBox="1"/>
          <p:nvPr/>
        </p:nvSpPr>
        <p:spPr>
          <a:xfrm>
            <a:off x="956605" y="1243570"/>
            <a:ext cx="4055734" cy="430887"/>
          </a:xfrm>
          <a:prstGeom prst="rect">
            <a:avLst/>
          </a:prstGeom>
          <a:noFill/>
        </p:spPr>
        <p:txBody>
          <a:bodyPr wrap="square" rtlCol="0">
            <a:spAutoFit/>
          </a:bodyPr>
          <a:lstStyle/>
          <a:p>
            <a:pPr algn="ctr"/>
            <a:r>
              <a:rPr lang="en-US" sz="2200" b="1" dirty="0">
                <a:latin typeface="TimesNewRomanMTStd" charset="0"/>
                <a:ea typeface="TimesNewRomanMTStd" charset="0"/>
                <a:cs typeface="TimesNewRomanMTStd" charset="0"/>
              </a:rPr>
              <a:t>What is Smart Contract?</a:t>
            </a:r>
          </a:p>
        </p:txBody>
      </p:sp>
    </p:spTree>
    <p:extLst>
      <p:ext uri="{BB962C8B-B14F-4D97-AF65-F5344CB8AC3E}">
        <p14:creationId xmlns:p14="http://schemas.microsoft.com/office/powerpoint/2010/main" val="4159402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0800000" flipV="1">
            <a:off x="0" y="699248"/>
            <a:ext cx="12192000" cy="497540"/>
          </a:xfrm>
          <a:solidFill>
            <a:schemeClr val="accent2"/>
          </a:solidFill>
        </p:spPr>
        <p:txBody>
          <a:bodyPr>
            <a:noAutofit/>
          </a:bodyPr>
          <a:lstStyle/>
          <a:p>
            <a:r>
              <a:rPr lang="en-US" sz="2800" dirty="0">
                <a:solidFill>
                  <a:schemeClr val="bg1"/>
                </a:solidFill>
                <a:latin typeface="Times New Roman" charset="0"/>
                <a:ea typeface="Times New Roman" charset="0"/>
                <a:cs typeface="Times New Roman" charset="0"/>
              </a:rPr>
              <a:t>Attacks and Counter Measures</a:t>
            </a:r>
          </a:p>
        </p:txBody>
      </p:sp>
      <p:graphicFrame>
        <p:nvGraphicFramePr>
          <p:cNvPr id="4" name="Content Placeholder 3"/>
          <p:cNvGraphicFramePr>
            <a:graphicFrameLocks noGrp="1"/>
          </p:cNvGraphicFramePr>
          <p:nvPr>
            <p:ph idx="1"/>
            <p:extLst/>
          </p:nvPr>
        </p:nvGraphicFramePr>
        <p:xfrm>
          <a:off x="0" y="1223683"/>
          <a:ext cx="12191999" cy="5010863"/>
        </p:xfrm>
        <a:graphic>
          <a:graphicData uri="http://schemas.openxmlformats.org/drawingml/2006/table">
            <a:tbl>
              <a:tblPr firstRow="1" bandRow="1">
                <a:tableStyleId>{5C22544A-7EE6-4342-B048-85BDC9FD1C3A}</a:tableStyleId>
              </a:tblPr>
              <a:tblGrid>
                <a:gridCol w="1484081"/>
                <a:gridCol w="3034131"/>
                <a:gridCol w="1756254"/>
                <a:gridCol w="2240006"/>
                <a:gridCol w="3677527"/>
              </a:tblGrid>
              <a:tr h="446578">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Times New Roman" charset="0"/>
                          <a:ea typeface="Times New Roman" charset="0"/>
                          <a:cs typeface="Times New Roman" charset="0"/>
                        </a:rPr>
                        <a:t> </a:t>
                      </a:r>
                      <a:r>
                        <a:rPr lang="en-US" sz="1100" b="1" kern="1200" dirty="0" smtClean="0">
                          <a:solidFill>
                            <a:schemeClr val="tx1"/>
                          </a:solidFill>
                          <a:effectLst/>
                          <a:latin typeface="Times New Roman" charset="0"/>
                          <a:ea typeface="Times New Roman" charset="0"/>
                          <a:cs typeface="Times New Roman" charset="0"/>
                        </a:rPr>
                        <a:t>Attack</a:t>
                      </a: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Times New Roman" charset="0"/>
                          <a:ea typeface="Times New Roman" charset="0"/>
                          <a:cs typeface="Times New Roman" charset="0"/>
                        </a:rPr>
                        <a:t> Description </a:t>
                      </a:r>
                      <a:endParaRPr lang="en-US" sz="1100" b="1" dirty="0" smtClean="0">
                        <a:solidFill>
                          <a:schemeClr val="tx1"/>
                        </a:solidFill>
                        <a:latin typeface="Times New Roman" charset="0"/>
                        <a:ea typeface="Times New Roman" charset="0"/>
                        <a:cs typeface="Times New Roman" charset="0"/>
                      </a:endParaRP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Times New Roman" charset="0"/>
                          <a:ea typeface="Times New Roman" charset="0"/>
                          <a:cs typeface="Times New Roman" charset="0"/>
                        </a:rPr>
                        <a:t>Primary targets </a:t>
                      </a:r>
                      <a:endParaRPr lang="en-US" sz="1100" b="1" dirty="0" smtClean="0">
                        <a:solidFill>
                          <a:schemeClr val="tx1"/>
                        </a:solidFill>
                        <a:latin typeface="Times New Roman" charset="0"/>
                        <a:ea typeface="Times New Roman" charset="0"/>
                        <a:cs typeface="Times New Roman" charset="0"/>
                      </a:endParaRPr>
                    </a:p>
                    <a:p>
                      <a:pPr algn="just"/>
                      <a:endParaRPr lang="en-US" sz="1100" b="1" dirty="0">
                        <a:solidFill>
                          <a:schemeClr val="tx1"/>
                        </a:solidFill>
                        <a:latin typeface="Times New Roman" charset="0"/>
                        <a:ea typeface="Times New Roman" charset="0"/>
                        <a:cs typeface="Times New Roman" charset="0"/>
                      </a:endParaRPr>
                    </a:p>
                  </a:txBody>
                  <a:tcPr/>
                </a:tc>
                <a:tc>
                  <a:txBody>
                    <a:bodyPr/>
                    <a:lstStyle/>
                    <a:p>
                      <a:pPr algn="just"/>
                      <a:r>
                        <a:rPr lang="en-US" sz="1100" b="1" kern="1200" dirty="0" smtClean="0">
                          <a:solidFill>
                            <a:schemeClr val="tx1"/>
                          </a:solidFill>
                          <a:effectLst/>
                          <a:latin typeface="Times New Roman" charset="0"/>
                          <a:ea typeface="Times New Roman" charset="0"/>
                          <a:cs typeface="Times New Roman" charset="0"/>
                        </a:rPr>
                        <a:t>Adverse effects </a:t>
                      </a:r>
                      <a:endParaRPr lang="en-US" sz="1100" b="1" dirty="0">
                        <a:solidFill>
                          <a:schemeClr val="tx1"/>
                        </a:solidFill>
                        <a:latin typeface="Times New Roman" charset="0"/>
                        <a:ea typeface="Times New Roman" charset="0"/>
                        <a:cs typeface="Times New Roman" charset="0"/>
                      </a:endParaRP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Times New Roman" charset="0"/>
                          <a:ea typeface="Times New Roman" charset="0"/>
                          <a:cs typeface="Times New Roman" charset="0"/>
                        </a:rPr>
                        <a:t>Possible countermeasures </a:t>
                      </a:r>
                      <a:endParaRPr lang="en-US" sz="1100" b="1" dirty="0" smtClean="0">
                        <a:solidFill>
                          <a:schemeClr val="tx1"/>
                        </a:solidFill>
                        <a:latin typeface="Times New Roman" charset="0"/>
                        <a:ea typeface="Times New Roman" charset="0"/>
                        <a:cs typeface="Times New Roman" charset="0"/>
                      </a:endParaRPr>
                    </a:p>
                    <a:p>
                      <a:pPr algn="just"/>
                      <a:endParaRPr lang="en-US" sz="1100" b="1" dirty="0">
                        <a:solidFill>
                          <a:schemeClr val="tx1"/>
                        </a:solidFill>
                        <a:latin typeface="Times New Roman" charset="0"/>
                        <a:ea typeface="Times New Roman" charset="0"/>
                        <a:cs typeface="Times New Roman" charset="0"/>
                      </a:endParaRPr>
                    </a:p>
                  </a:txBody>
                  <a:tcPr/>
                </a:tc>
              </a:tr>
              <a:tr h="1310113">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100" b="0" i="0" dirty="0" smtClean="0">
                          <a:solidFill>
                            <a:schemeClr val="tx1"/>
                          </a:solidFill>
                          <a:latin typeface="Times New Roman" charset="0"/>
                          <a:ea typeface="Times New Roman" charset="0"/>
                          <a:cs typeface="Times New Roman" charset="0"/>
                        </a:rPr>
                        <a:t>Double spending attacks </a:t>
                      </a:r>
                    </a:p>
                    <a:p>
                      <a:pPr algn="just"/>
                      <a:endParaRPr lang="en-US" sz="1100" b="0" i="0" dirty="0">
                        <a:solidFill>
                          <a:schemeClr val="tx1"/>
                        </a:solidFill>
                        <a:latin typeface="Times New Roman" charset="0"/>
                        <a:ea typeface="Times New Roman" charset="0"/>
                        <a:cs typeface="Times New Roman" charset="0"/>
                      </a:endParaRPr>
                    </a:p>
                  </a:txBody>
                  <a:tcPr/>
                </a:tc>
                <a:tc>
                  <a:txBody>
                    <a:bodyPr/>
                    <a:lstStyle/>
                    <a:p>
                      <a:pPr algn="just"/>
                      <a:r>
                        <a:rPr lang="en-US" sz="1100" b="0" i="0" kern="1200" dirty="0" smtClean="0">
                          <a:solidFill>
                            <a:schemeClr val="tx1"/>
                          </a:solidFill>
                          <a:effectLst/>
                          <a:latin typeface="Times New Roman" charset="0"/>
                          <a:ea typeface="Times New Roman" charset="0"/>
                          <a:cs typeface="Times New Roman" charset="0"/>
                        </a:rPr>
                        <a:t>coins in multiple transactions, send two conflicting transactions in rapid succession </a:t>
                      </a:r>
                      <a:endParaRPr lang="en-US" sz="1100" b="0" i="0" dirty="0">
                        <a:solidFill>
                          <a:schemeClr val="tx1"/>
                        </a:solidFill>
                        <a:latin typeface="Times New Roman" charset="0"/>
                        <a:ea typeface="Times New Roman" charset="0"/>
                        <a:cs typeface="Times New Roman" charset="0"/>
                      </a:endParaRP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tx1"/>
                          </a:solidFill>
                          <a:effectLst/>
                          <a:latin typeface="Times New Roman" charset="0"/>
                          <a:ea typeface="Times New Roman" charset="0"/>
                          <a:cs typeface="Times New Roman" charset="0"/>
                        </a:rPr>
                        <a:t>sellers or merchants </a:t>
                      </a:r>
                      <a:endParaRPr lang="en-US" sz="1100" b="0" i="0" dirty="0" smtClean="0">
                        <a:solidFill>
                          <a:schemeClr val="tx1"/>
                        </a:solidFill>
                        <a:latin typeface="Times New Roman" charset="0"/>
                        <a:ea typeface="Times New Roman" charset="0"/>
                        <a:cs typeface="Times New Roman" charset="0"/>
                      </a:endParaRPr>
                    </a:p>
                    <a:p>
                      <a:pPr algn="just"/>
                      <a:endParaRPr lang="en-US" sz="1100" b="0" i="0" dirty="0">
                        <a:solidFill>
                          <a:schemeClr val="tx1"/>
                        </a:solidFill>
                        <a:latin typeface="Times New Roman" charset="0"/>
                        <a:ea typeface="Times New Roman" charset="0"/>
                        <a:cs typeface="Times New Roman" charset="0"/>
                      </a:endParaRPr>
                    </a:p>
                  </a:txBody>
                  <a:tcPr/>
                </a:tc>
                <a:tc>
                  <a:txBody>
                    <a:bodyPr/>
                    <a:lstStyle/>
                    <a:p>
                      <a:pPr algn="just"/>
                      <a:r>
                        <a:rPr lang="en-US" sz="1100" b="0" i="0" kern="1200" dirty="0" smtClean="0">
                          <a:solidFill>
                            <a:schemeClr val="tx1"/>
                          </a:solidFill>
                          <a:effectLst/>
                          <a:latin typeface="Times New Roman" charset="0"/>
                          <a:ea typeface="Times New Roman" charset="0"/>
                          <a:cs typeface="Times New Roman" charset="0"/>
                        </a:rPr>
                        <a:t>sellers lose their products, drive away the honest users from network, creates blockchain forks </a:t>
                      </a:r>
                      <a:endParaRPr lang="en-US" sz="1100" b="0" i="0" dirty="0">
                        <a:solidFill>
                          <a:schemeClr val="tx1"/>
                        </a:solidFill>
                        <a:latin typeface="Times New Roman" charset="0"/>
                        <a:ea typeface="Times New Roman" charset="0"/>
                        <a:cs typeface="Times New Roman" charset="0"/>
                      </a:endParaRPr>
                    </a:p>
                  </a:txBody>
                  <a:tcPr/>
                </a:tc>
                <a:tc>
                  <a:txBody>
                    <a:bodyPr/>
                    <a:lstStyle/>
                    <a:p>
                      <a:pPr algn="just"/>
                      <a:r>
                        <a:rPr lang="en-US" sz="1100" b="0" i="0" kern="1200" dirty="0" smtClean="0">
                          <a:solidFill>
                            <a:schemeClr val="tx1"/>
                          </a:solidFill>
                          <a:effectLst/>
                          <a:latin typeface="Times New Roman" charset="0"/>
                          <a:ea typeface="Times New Roman" charset="0"/>
                          <a:cs typeface="Times New Roman" charset="0"/>
                        </a:rPr>
                        <a:t>inserting observers in the network,</a:t>
                      </a:r>
                      <a:r>
                        <a:rPr lang="en-US" sz="1100" b="0" i="0" kern="1200" baseline="0" dirty="0" smtClean="0">
                          <a:solidFill>
                            <a:schemeClr val="tx1"/>
                          </a:solidFill>
                          <a:effectLst/>
                          <a:latin typeface="Times New Roman" charset="0"/>
                          <a:ea typeface="Times New Roman" charset="0"/>
                          <a:cs typeface="Times New Roman" charset="0"/>
                        </a:rPr>
                        <a:t> </a:t>
                      </a:r>
                      <a:r>
                        <a:rPr lang="en-US" sz="1100" b="0" i="0" kern="1200" dirty="0" smtClean="0">
                          <a:solidFill>
                            <a:schemeClr val="tx1"/>
                          </a:solidFill>
                          <a:effectLst/>
                          <a:latin typeface="Times New Roman" charset="0"/>
                          <a:ea typeface="Times New Roman" charset="0"/>
                          <a:cs typeface="Times New Roman" charset="0"/>
                        </a:rPr>
                        <a:t>communicating double spending alerts among peers , nearby peers should notify the merchant about an ongoing double spend as soon as possible, merchants should disable the incoming connections. </a:t>
                      </a:r>
                      <a:endParaRPr lang="en-US" sz="1100" b="0" i="0" dirty="0">
                        <a:solidFill>
                          <a:schemeClr val="tx1"/>
                        </a:solidFill>
                        <a:latin typeface="Times New Roman" charset="0"/>
                        <a:ea typeface="Times New Roman" charset="0"/>
                        <a:cs typeface="Times New Roman" charset="0"/>
                      </a:endParaRPr>
                    </a:p>
                  </a:txBody>
                  <a:tcPr/>
                </a:tc>
              </a:tr>
              <a:tr h="983310">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tx1"/>
                          </a:solidFill>
                          <a:effectLst/>
                          <a:latin typeface="Times New Roman" charset="0"/>
                          <a:ea typeface="Times New Roman" charset="0"/>
                          <a:cs typeface="Times New Roman" charset="0"/>
                        </a:rPr>
                        <a:t>&gt; 50% </a:t>
                      </a:r>
                      <a:r>
                        <a:rPr lang="en-US" sz="1100" b="0" i="0" kern="1200" dirty="0" err="1" smtClean="0">
                          <a:solidFill>
                            <a:schemeClr val="tx1"/>
                          </a:solidFill>
                          <a:effectLst/>
                          <a:latin typeface="Times New Roman" charset="0"/>
                          <a:ea typeface="Times New Roman" charset="0"/>
                          <a:cs typeface="Times New Roman" charset="0"/>
                        </a:rPr>
                        <a:t>hashpower</a:t>
                      </a:r>
                      <a:r>
                        <a:rPr lang="en-US" sz="1100" b="0" i="0" kern="1200" dirty="0" smtClean="0">
                          <a:solidFill>
                            <a:schemeClr val="tx1"/>
                          </a:solidFill>
                          <a:effectLst/>
                          <a:latin typeface="Times New Roman" charset="0"/>
                          <a:ea typeface="Times New Roman" charset="0"/>
                          <a:cs typeface="Times New Roman" charset="0"/>
                        </a:rPr>
                        <a:t> or </a:t>
                      </a:r>
                      <a:r>
                        <a:rPr lang="en-US" sz="1100" b="0" i="0" kern="1200" dirty="0" err="1" smtClean="0">
                          <a:solidFill>
                            <a:schemeClr val="tx1"/>
                          </a:solidFill>
                          <a:effectLst/>
                          <a:latin typeface="Times New Roman" charset="0"/>
                          <a:ea typeface="Times New Roman" charset="0"/>
                          <a:cs typeface="Times New Roman" charset="0"/>
                        </a:rPr>
                        <a:t>Goldfinger</a:t>
                      </a:r>
                      <a:r>
                        <a:rPr lang="en-US" sz="1100" b="0" i="0" kern="1200" dirty="0" smtClean="0">
                          <a:solidFill>
                            <a:schemeClr val="tx1"/>
                          </a:solidFill>
                          <a:effectLst/>
                          <a:latin typeface="Times New Roman" charset="0"/>
                          <a:ea typeface="Times New Roman" charset="0"/>
                          <a:cs typeface="Times New Roman" charset="0"/>
                        </a:rPr>
                        <a:t> </a:t>
                      </a:r>
                      <a:endParaRPr lang="en-US" sz="1100" b="0" i="0" dirty="0" smtClean="0">
                        <a:solidFill>
                          <a:schemeClr val="tx1"/>
                        </a:solidFill>
                        <a:latin typeface="Times New Roman" charset="0"/>
                        <a:ea typeface="Times New Roman" charset="0"/>
                        <a:cs typeface="Times New Roman" charset="0"/>
                      </a:endParaRPr>
                    </a:p>
                    <a:p>
                      <a:pPr algn="just"/>
                      <a:endParaRPr lang="en-US" sz="1100" b="0" i="0" dirty="0">
                        <a:solidFill>
                          <a:schemeClr val="tx1"/>
                        </a:solidFill>
                        <a:latin typeface="Times New Roman" charset="0"/>
                        <a:ea typeface="Times New Roman" charset="0"/>
                        <a:cs typeface="Times New Roman" charset="0"/>
                      </a:endParaRP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tx1"/>
                          </a:solidFill>
                          <a:effectLst/>
                          <a:latin typeface="Times New Roman" charset="0"/>
                          <a:ea typeface="Times New Roman" charset="0"/>
                          <a:cs typeface="Times New Roman" charset="0"/>
                        </a:rPr>
                        <a:t>adversary controls more than &gt; 50% of computational power in the Bitcoin network </a:t>
                      </a:r>
                      <a:endParaRPr lang="en-US" sz="1100" b="0" i="0" dirty="0" smtClean="0">
                        <a:solidFill>
                          <a:schemeClr val="tx1"/>
                        </a:solidFill>
                        <a:latin typeface="Times New Roman" charset="0"/>
                        <a:ea typeface="Times New Roman" charset="0"/>
                        <a:cs typeface="Times New Roman" charset="0"/>
                      </a:endParaRPr>
                    </a:p>
                    <a:p>
                      <a:pPr algn="just"/>
                      <a:endParaRPr lang="en-US" sz="1100" b="0" i="0" dirty="0">
                        <a:solidFill>
                          <a:schemeClr val="tx1"/>
                        </a:solidFill>
                        <a:latin typeface="Times New Roman" charset="0"/>
                        <a:ea typeface="Times New Roman" charset="0"/>
                        <a:cs typeface="Times New Roman" charset="0"/>
                      </a:endParaRPr>
                    </a:p>
                  </a:txBody>
                  <a:tcPr/>
                </a:tc>
                <a:tc>
                  <a:txBody>
                    <a:bodyPr/>
                    <a:lstStyle/>
                    <a:p>
                      <a:pPr algn="just"/>
                      <a:r>
                        <a:rPr lang="en-US" sz="1100" b="0" i="0" kern="1200" dirty="0" smtClean="0">
                          <a:solidFill>
                            <a:schemeClr val="tx1"/>
                          </a:solidFill>
                          <a:effectLst/>
                          <a:latin typeface="Times New Roman" charset="0"/>
                          <a:ea typeface="Times New Roman" charset="0"/>
                          <a:cs typeface="Times New Roman" charset="0"/>
                        </a:rPr>
                        <a:t>Bitcoin miners, exchange and users </a:t>
                      </a:r>
                      <a:endParaRPr lang="en-US" sz="1100" b="0" i="0" dirty="0" smtClean="0">
                        <a:solidFill>
                          <a:schemeClr val="tx1"/>
                        </a:solidFill>
                        <a:latin typeface="Times New Roman" charset="0"/>
                        <a:ea typeface="Times New Roman" charset="0"/>
                        <a:cs typeface="Times New Roman" charset="0"/>
                      </a:endParaRPr>
                    </a:p>
                    <a:p>
                      <a:pPr algn="just"/>
                      <a:r>
                        <a:rPr lang="en-US" sz="1100" b="0" i="0" kern="1200" dirty="0" smtClean="0">
                          <a:solidFill>
                            <a:schemeClr val="tx1"/>
                          </a:solidFill>
                          <a:effectLst/>
                          <a:latin typeface="Times New Roman" charset="0"/>
                          <a:ea typeface="Times New Roman" charset="0"/>
                          <a:cs typeface="Times New Roman" charset="0"/>
                        </a:rPr>
                        <a:t>network, Bitcoin centers, </a:t>
                      </a:r>
                      <a:endParaRPr lang="en-US" sz="1100" b="0" i="0" dirty="0" smtClean="0">
                        <a:solidFill>
                          <a:schemeClr val="tx1"/>
                        </a:solidFill>
                        <a:latin typeface="Times New Roman" charset="0"/>
                        <a:ea typeface="Times New Roman" charset="0"/>
                        <a:cs typeface="Times New Roman" charset="0"/>
                      </a:endParaRPr>
                    </a:p>
                    <a:p>
                      <a:pPr algn="just"/>
                      <a:endParaRPr lang="en-US" sz="1100" b="0" i="0" dirty="0">
                        <a:solidFill>
                          <a:schemeClr val="tx1"/>
                        </a:solidFill>
                        <a:latin typeface="Times New Roman" charset="0"/>
                        <a:ea typeface="Times New Roman" charset="0"/>
                        <a:cs typeface="Times New Roman" charset="0"/>
                      </a:endParaRPr>
                    </a:p>
                  </a:txBody>
                  <a:tcPr/>
                </a:tc>
                <a:tc>
                  <a:txBody>
                    <a:bodyPr/>
                    <a:lstStyle/>
                    <a:p>
                      <a:pPr algn="just"/>
                      <a:r>
                        <a:rPr lang="en-US" sz="1100" b="0" i="0" kern="1200" dirty="0" smtClean="0">
                          <a:solidFill>
                            <a:schemeClr val="tx1"/>
                          </a:solidFill>
                          <a:effectLst/>
                          <a:latin typeface="Times New Roman" charset="0"/>
                          <a:ea typeface="Times New Roman" charset="0"/>
                          <a:cs typeface="Times New Roman" charset="0"/>
                        </a:rPr>
                        <a:t>drive away the miners working alone or within small mining pools, weakens the effectiveness of consensus protocol, </a:t>
                      </a:r>
                      <a:r>
                        <a:rPr lang="en-US" sz="1100" b="0" i="0" kern="1200" dirty="0" err="1" smtClean="0">
                          <a:solidFill>
                            <a:schemeClr val="tx1"/>
                          </a:solidFill>
                          <a:effectLst/>
                          <a:latin typeface="Times New Roman" charset="0"/>
                          <a:ea typeface="Times New Roman" charset="0"/>
                          <a:cs typeface="Times New Roman" charset="0"/>
                        </a:rPr>
                        <a:t>DoS</a:t>
                      </a:r>
                      <a:r>
                        <a:rPr lang="en-US" sz="1100" b="0" i="0" kern="1200" dirty="0" smtClean="0">
                          <a:solidFill>
                            <a:schemeClr val="tx1"/>
                          </a:solidFill>
                          <a:effectLst/>
                          <a:latin typeface="Times New Roman" charset="0"/>
                          <a:ea typeface="Times New Roman" charset="0"/>
                          <a:cs typeface="Times New Roman" charset="0"/>
                        </a:rPr>
                        <a:t> </a:t>
                      </a:r>
                      <a:endParaRPr lang="en-US" sz="1100" b="0" i="0" dirty="0">
                        <a:solidFill>
                          <a:schemeClr val="tx1"/>
                        </a:solidFill>
                        <a:latin typeface="Times New Roman" charset="0"/>
                        <a:ea typeface="Times New Roman" charset="0"/>
                        <a:cs typeface="Times New Roman" charset="0"/>
                      </a:endParaRP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tx1"/>
                          </a:solidFill>
                          <a:effectLst/>
                          <a:latin typeface="Times New Roman" charset="0"/>
                          <a:ea typeface="Times New Roman" charset="0"/>
                          <a:cs typeface="Times New Roman" charset="0"/>
                        </a:rPr>
                        <a:t>inserting observers in the network, communicating double spending alerts among peers, disincentivize large mining pools.</a:t>
                      </a:r>
                      <a:r>
                        <a:rPr lang="en-US" sz="1100" b="0" i="0" kern="1200" baseline="0" dirty="0" smtClean="0">
                          <a:solidFill>
                            <a:schemeClr val="tx1"/>
                          </a:solidFill>
                          <a:effectLst/>
                          <a:latin typeface="Times New Roman" charset="0"/>
                          <a:ea typeface="Times New Roman" charset="0"/>
                          <a:cs typeface="Times New Roman" charset="0"/>
                        </a:rPr>
                        <a:t> </a:t>
                      </a:r>
                      <a:r>
                        <a:rPr lang="en-US" sz="1100" b="0" i="0" kern="1200" dirty="0" smtClean="0">
                          <a:solidFill>
                            <a:schemeClr val="tx1"/>
                          </a:solidFill>
                          <a:effectLst/>
                          <a:latin typeface="Times New Roman" charset="0"/>
                          <a:ea typeface="Times New Roman" charset="0"/>
                          <a:cs typeface="Times New Roman" charset="0"/>
                        </a:rPr>
                        <a:t> </a:t>
                      </a:r>
                      <a:endParaRPr lang="en-US" sz="1100" b="0" i="0" dirty="0" smtClean="0">
                        <a:solidFill>
                          <a:schemeClr val="tx1"/>
                        </a:solidFill>
                        <a:latin typeface="Times New Roman" charset="0"/>
                        <a:ea typeface="Times New Roman" charset="0"/>
                        <a:cs typeface="Times New Roman" charset="0"/>
                      </a:endParaRPr>
                    </a:p>
                    <a:p>
                      <a:pPr algn="just"/>
                      <a:endParaRPr lang="en-US" sz="1100" b="0" i="0" dirty="0">
                        <a:solidFill>
                          <a:schemeClr val="tx1"/>
                        </a:solidFill>
                        <a:latin typeface="Times New Roman" charset="0"/>
                        <a:ea typeface="Times New Roman" charset="0"/>
                        <a:cs typeface="Times New Roman" charset="0"/>
                      </a:endParaRPr>
                    </a:p>
                  </a:txBody>
                  <a:tcPr/>
                </a:tc>
              </a:tr>
              <a:tr h="1310113">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tx1"/>
                          </a:solidFill>
                          <a:effectLst/>
                          <a:latin typeface="Times New Roman" charset="0"/>
                          <a:ea typeface="Times New Roman" charset="0"/>
                          <a:cs typeface="Times New Roman" charset="0"/>
                        </a:rPr>
                        <a:t>Eclipse or net-split </a:t>
                      </a:r>
                      <a:endParaRPr lang="en-US" sz="1100" b="0" i="0" dirty="0" smtClean="0">
                        <a:solidFill>
                          <a:schemeClr val="tx1"/>
                        </a:solidFill>
                        <a:latin typeface="Times New Roman" charset="0"/>
                        <a:ea typeface="Times New Roman" charset="0"/>
                        <a:cs typeface="Times New Roman" charset="0"/>
                      </a:endParaRP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dk1"/>
                          </a:solidFill>
                          <a:effectLst/>
                          <a:latin typeface="Times New Roman" charset="0"/>
                          <a:ea typeface="Times New Roman" charset="0"/>
                          <a:cs typeface="Times New Roman" charset="0"/>
                        </a:rPr>
                        <a:t>adversary monopolizes all of the victim’s incoming and outgoing connections </a:t>
                      </a:r>
                      <a:endParaRPr lang="en-US" sz="1100" dirty="0" smtClean="0">
                        <a:latin typeface="Times New Roman" charset="0"/>
                        <a:ea typeface="Times New Roman" charset="0"/>
                        <a:cs typeface="Times New Roman" charset="0"/>
                      </a:endParaRPr>
                    </a:p>
                    <a:p>
                      <a:pPr algn="just"/>
                      <a:endParaRPr lang="en-US" sz="1100" b="0" i="0" dirty="0">
                        <a:solidFill>
                          <a:schemeClr val="tx1"/>
                        </a:solidFill>
                        <a:latin typeface="Times New Roman" charset="0"/>
                        <a:ea typeface="Times New Roman" charset="0"/>
                        <a:cs typeface="Times New Roman" charset="0"/>
                      </a:endParaRP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tx1"/>
                          </a:solidFill>
                          <a:effectLst/>
                          <a:latin typeface="Times New Roman" charset="0"/>
                          <a:ea typeface="Times New Roman" charset="0"/>
                          <a:cs typeface="Times New Roman" charset="0"/>
                        </a:rPr>
                        <a:t> </a:t>
                      </a:r>
                      <a:r>
                        <a:rPr lang="en-US" sz="1100" kern="1200" dirty="0" smtClean="0">
                          <a:solidFill>
                            <a:schemeClr val="dk1"/>
                          </a:solidFill>
                          <a:effectLst/>
                          <a:latin typeface="Times New Roman" charset="0"/>
                          <a:ea typeface="Times New Roman" charset="0"/>
                          <a:cs typeface="Times New Roman" charset="0"/>
                        </a:rPr>
                        <a:t>miners and users </a:t>
                      </a:r>
                      <a:endParaRPr lang="en-US" sz="1100" dirty="0" smtClean="0">
                        <a:latin typeface="Times New Roman" charset="0"/>
                        <a:ea typeface="Times New Roman" charset="0"/>
                        <a:cs typeface="Times New Roman" charset="0"/>
                      </a:endParaRPr>
                    </a:p>
                    <a:p>
                      <a:pPr marL="0" marR="0" indent="0" algn="just" defTabSz="457200" rtl="0" eaLnBrk="1" fontAlgn="auto" latinLnBrk="0" hangingPunct="1">
                        <a:lnSpc>
                          <a:spcPct val="100000"/>
                        </a:lnSpc>
                        <a:spcBef>
                          <a:spcPts val="0"/>
                        </a:spcBef>
                        <a:spcAft>
                          <a:spcPts val="0"/>
                        </a:spcAft>
                        <a:buClrTx/>
                        <a:buSzTx/>
                        <a:buFontTx/>
                        <a:buNone/>
                        <a:tabLst/>
                        <a:defRPr/>
                      </a:pPr>
                      <a:endParaRPr lang="en-US" sz="1100" b="0" i="0" dirty="0" smtClean="0">
                        <a:solidFill>
                          <a:schemeClr val="tx1"/>
                        </a:solidFill>
                        <a:latin typeface="Times New Roman" charset="0"/>
                        <a:ea typeface="Times New Roman" charset="0"/>
                        <a:cs typeface="Times New Roman" charset="0"/>
                      </a:endParaRP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dk1"/>
                          </a:solidFill>
                          <a:effectLst/>
                          <a:latin typeface="Times New Roman" charset="0"/>
                          <a:ea typeface="Times New Roman" charset="0"/>
                          <a:cs typeface="Times New Roman" charset="0"/>
                        </a:rPr>
                        <a:t>inconsistent view of the network/block chain at the attacked node, enable double spends with more than one confirmation </a:t>
                      </a:r>
                      <a:endParaRPr lang="en-US" sz="1100" dirty="0" smtClean="0">
                        <a:latin typeface="Times New Roman" charset="0"/>
                        <a:ea typeface="Times New Roman" charset="0"/>
                        <a:cs typeface="Times New Roman" charset="0"/>
                      </a:endParaRPr>
                    </a:p>
                  </a:txBody>
                  <a:tcPr/>
                </a:tc>
                <a:tc>
                  <a:txBody>
                    <a:bodyPr/>
                    <a:lstStyle/>
                    <a:p>
                      <a:pPr algn="just"/>
                      <a:r>
                        <a:rPr lang="en-US" sz="1100" kern="1200" dirty="0" smtClean="0">
                          <a:solidFill>
                            <a:schemeClr val="dk1"/>
                          </a:solidFill>
                          <a:effectLst/>
                          <a:latin typeface="Times New Roman" charset="0"/>
                          <a:ea typeface="Times New Roman" charset="0"/>
                          <a:cs typeface="Times New Roman" charset="0"/>
                        </a:rPr>
                        <a:t>use whitelists, disabling incoming connections.</a:t>
                      </a:r>
                      <a:r>
                        <a:rPr lang="en-US" sz="1100" kern="1200" baseline="0" dirty="0" smtClean="0">
                          <a:solidFill>
                            <a:schemeClr val="dk1"/>
                          </a:solidFill>
                          <a:effectLst/>
                          <a:latin typeface="Times New Roman" charset="0"/>
                          <a:ea typeface="Times New Roman" charset="0"/>
                          <a:cs typeface="Times New Roman" charset="0"/>
                        </a:rPr>
                        <a:t> </a:t>
                      </a:r>
                      <a:endParaRPr lang="en-US" sz="1100" dirty="0">
                        <a:latin typeface="Times New Roman" charset="0"/>
                        <a:ea typeface="Times New Roman" charset="0"/>
                        <a:cs typeface="Times New Roman" charset="0"/>
                      </a:endParaRPr>
                    </a:p>
                  </a:txBody>
                  <a:tcPr/>
                </a:tc>
              </a:tr>
              <a:tr h="960749">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100" dirty="0" smtClean="0">
                          <a:solidFill>
                            <a:schemeClr val="tx1"/>
                          </a:solidFill>
                          <a:latin typeface="Times New Roman" charset="0"/>
                          <a:ea typeface="Times New Roman" charset="0"/>
                          <a:cs typeface="Times New Roman" charset="0"/>
                        </a:rPr>
                        <a:t>Smart contract Vulnerabilities </a:t>
                      </a:r>
                      <a:endParaRPr lang="en-US" sz="1100" b="0" i="0" dirty="0" smtClean="0">
                        <a:solidFill>
                          <a:schemeClr val="tx1"/>
                        </a:solidFill>
                        <a:latin typeface="Times New Roman" charset="0"/>
                        <a:ea typeface="Times New Roman" charset="0"/>
                        <a:cs typeface="Times New Roman" charset="0"/>
                      </a:endParaRP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tx1"/>
                          </a:solidFill>
                          <a:effectLst/>
                          <a:latin typeface="Times New Roman" charset="0"/>
                          <a:ea typeface="Times New Roman" charset="0"/>
                          <a:cs typeface="Times New Roman" charset="0"/>
                        </a:rPr>
                        <a:t> Course</a:t>
                      </a:r>
                      <a:r>
                        <a:rPr lang="en-US" sz="1100" b="0" i="0" kern="1200" baseline="0" dirty="0" smtClean="0">
                          <a:solidFill>
                            <a:schemeClr val="tx1"/>
                          </a:solidFill>
                          <a:effectLst/>
                          <a:latin typeface="Times New Roman" charset="0"/>
                          <a:ea typeface="Times New Roman" charset="0"/>
                          <a:cs typeface="Times New Roman" charset="0"/>
                        </a:rPr>
                        <a:t> a </a:t>
                      </a:r>
                      <a:r>
                        <a:rPr lang="en-US" sz="1100" b="0" dirty="0" smtClean="0">
                          <a:effectLst/>
                          <a:latin typeface="Times New Roman" charset="0"/>
                          <a:ea typeface="Times New Roman" charset="0"/>
                          <a:cs typeface="Times New Roman" charset="0"/>
                        </a:rPr>
                        <a:t>wallet application</a:t>
                      </a:r>
                      <a:r>
                        <a:rPr lang="en-US" sz="1100" b="0" baseline="0" dirty="0" smtClean="0">
                          <a:effectLst/>
                          <a:latin typeface="Times New Roman" charset="0"/>
                          <a:ea typeface="Times New Roman" charset="0"/>
                          <a:cs typeface="Times New Roman" charset="0"/>
                        </a:rPr>
                        <a:t> freeze, a</a:t>
                      </a:r>
                      <a:r>
                        <a:rPr lang="en-US" sz="1100" kern="1200" dirty="0" smtClean="0">
                          <a:solidFill>
                            <a:schemeClr val="dk1"/>
                          </a:solidFill>
                          <a:effectLst/>
                          <a:latin typeface="Times New Roman" charset="0"/>
                          <a:ea typeface="Times New Roman" charset="0"/>
                          <a:cs typeface="Times New Roman" charset="0"/>
                        </a:rPr>
                        <a:t>dversary can manipulate smart contract execution to gain profit.</a:t>
                      </a:r>
                      <a:r>
                        <a:rPr lang="en-US" sz="1100" kern="1200" baseline="0" dirty="0" smtClean="0">
                          <a:solidFill>
                            <a:schemeClr val="dk1"/>
                          </a:solidFill>
                          <a:effectLst/>
                          <a:latin typeface="Times New Roman" charset="0"/>
                          <a:ea typeface="Times New Roman" charset="0"/>
                          <a:cs typeface="Times New Roman" charset="0"/>
                        </a:rPr>
                        <a:t> </a:t>
                      </a:r>
                      <a:r>
                        <a:rPr lang="en-US" sz="1100" kern="1200" dirty="0" smtClean="0">
                          <a:solidFill>
                            <a:schemeClr val="dk1"/>
                          </a:solidFill>
                          <a:effectLst/>
                          <a:latin typeface="Times New Roman" charset="0"/>
                          <a:ea typeface="Times New Roman" charset="0"/>
                          <a:cs typeface="Times New Roman" charset="0"/>
                        </a:rPr>
                        <a:t> Improper execution of  contracts.</a:t>
                      </a:r>
                      <a:r>
                        <a:rPr lang="en-US" sz="1100" kern="1200" baseline="0" dirty="0" smtClean="0">
                          <a:solidFill>
                            <a:schemeClr val="dk1"/>
                          </a:solidFill>
                          <a:effectLst/>
                          <a:latin typeface="Times New Roman" charset="0"/>
                          <a:ea typeface="Times New Roman" charset="0"/>
                          <a:cs typeface="Times New Roman" charset="0"/>
                        </a:rPr>
                        <a:t> </a:t>
                      </a:r>
                      <a:endParaRPr lang="en-US" sz="1100" dirty="0" smtClean="0">
                        <a:latin typeface="Times New Roman" charset="0"/>
                        <a:ea typeface="Times New Roman" charset="0"/>
                        <a:cs typeface="Times New Roman" charset="0"/>
                      </a:endParaRP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tx1"/>
                          </a:solidFill>
                          <a:effectLst/>
                          <a:latin typeface="Times New Roman" charset="0"/>
                          <a:ea typeface="Times New Roman" charset="0"/>
                          <a:cs typeface="Times New Roman" charset="0"/>
                        </a:rPr>
                        <a:t>Participants in the contract. </a:t>
                      </a:r>
                      <a:endParaRPr lang="en-US" sz="1100" b="0" i="0" dirty="0" smtClean="0">
                        <a:solidFill>
                          <a:schemeClr val="tx1"/>
                        </a:solidFill>
                        <a:latin typeface="Times New Roman" charset="0"/>
                        <a:ea typeface="Times New Roman" charset="0"/>
                        <a:cs typeface="Times New Roman" charset="0"/>
                      </a:endParaRPr>
                    </a:p>
                    <a:p>
                      <a:pPr marL="0" marR="0" indent="0" algn="just" defTabSz="457200" rtl="0" eaLnBrk="1" fontAlgn="auto" latinLnBrk="0" hangingPunct="1">
                        <a:lnSpc>
                          <a:spcPct val="100000"/>
                        </a:lnSpc>
                        <a:spcBef>
                          <a:spcPts val="0"/>
                        </a:spcBef>
                        <a:spcAft>
                          <a:spcPts val="0"/>
                        </a:spcAft>
                        <a:buClrTx/>
                        <a:buSzTx/>
                        <a:buFontTx/>
                        <a:buNone/>
                        <a:tabLst/>
                        <a:defRPr/>
                      </a:pPr>
                      <a:endParaRPr lang="en-US" sz="1100" b="0" i="0" dirty="0" smtClean="0">
                        <a:solidFill>
                          <a:schemeClr val="tx1"/>
                        </a:solidFill>
                        <a:latin typeface="Times New Roman" charset="0"/>
                        <a:ea typeface="Times New Roman" charset="0"/>
                        <a:cs typeface="Times New Roman" charset="0"/>
                      </a:endParaRP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tx1"/>
                          </a:solidFill>
                          <a:effectLst/>
                          <a:latin typeface="Times New Roman" charset="0"/>
                          <a:ea typeface="Times New Roman" charset="0"/>
                          <a:cs typeface="Times New Roman" charset="0"/>
                        </a:rPr>
                        <a:t> </a:t>
                      </a:r>
                      <a:r>
                        <a:rPr lang="en-US" sz="1100" b="0" i="0" kern="1200" dirty="0" smtClean="0">
                          <a:solidFill>
                            <a:schemeClr val="dk1"/>
                          </a:solidFill>
                          <a:effectLst/>
                          <a:latin typeface="Times New Roman" charset="0"/>
                          <a:ea typeface="Times New Roman" charset="0"/>
                          <a:cs typeface="Times New Roman" charset="0"/>
                        </a:rPr>
                        <a:t>C</a:t>
                      </a:r>
                      <a:r>
                        <a:rPr lang="en-US" sz="1100" b="0" dirty="0" smtClean="0">
                          <a:effectLst/>
                          <a:latin typeface="Times New Roman" charset="0"/>
                          <a:ea typeface="Times New Roman" charset="0"/>
                          <a:cs typeface="Times New Roman" charset="0"/>
                        </a:rPr>
                        <a:t>ausing the freezing huge</a:t>
                      </a:r>
                      <a:r>
                        <a:rPr lang="en-US" sz="1100" b="0" baseline="0" dirty="0" smtClean="0">
                          <a:effectLst/>
                          <a:latin typeface="Times New Roman" charset="0"/>
                          <a:ea typeface="Times New Roman" charset="0"/>
                          <a:cs typeface="Times New Roman" charset="0"/>
                        </a:rPr>
                        <a:t> amount of Eth</a:t>
                      </a:r>
                      <a:endParaRPr lang="en-US" sz="1100" b="0" i="0" dirty="0" smtClean="0">
                        <a:solidFill>
                          <a:schemeClr val="tx1"/>
                        </a:solidFill>
                        <a:latin typeface="Times New Roman" charset="0"/>
                        <a:ea typeface="Times New Roman" charset="0"/>
                        <a:cs typeface="Times New Roman" charset="0"/>
                      </a:endParaRPr>
                    </a:p>
                    <a:p>
                      <a:pPr marL="0" marR="0" indent="0" algn="just" defTabSz="457200" rtl="0" eaLnBrk="1" fontAlgn="auto" latinLnBrk="0" hangingPunct="1">
                        <a:lnSpc>
                          <a:spcPct val="100000"/>
                        </a:lnSpc>
                        <a:spcBef>
                          <a:spcPts val="0"/>
                        </a:spcBef>
                        <a:spcAft>
                          <a:spcPts val="0"/>
                        </a:spcAft>
                        <a:buClrTx/>
                        <a:buSzTx/>
                        <a:buFontTx/>
                        <a:buNone/>
                        <a:tabLst/>
                        <a:defRPr/>
                      </a:pPr>
                      <a:endParaRPr lang="en-US" sz="1100" b="0" i="0" dirty="0" smtClean="0">
                        <a:solidFill>
                          <a:schemeClr val="tx1"/>
                        </a:solidFill>
                        <a:latin typeface="Times New Roman" charset="0"/>
                        <a:ea typeface="Times New Roman" charset="0"/>
                        <a:cs typeface="Times New Roman" charset="0"/>
                      </a:endParaRP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dk1"/>
                          </a:solidFill>
                          <a:effectLst/>
                          <a:latin typeface="Times New Roman" charset="0"/>
                          <a:ea typeface="Times New Roman" charset="0"/>
                          <a:cs typeface="Times New Roman" charset="0"/>
                        </a:rPr>
                        <a:t>Formal verification</a:t>
                      </a:r>
                      <a:r>
                        <a:rPr lang="en-US" sz="1100" kern="1200" baseline="0" dirty="0" smtClean="0">
                          <a:solidFill>
                            <a:schemeClr val="dk1"/>
                          </a:solidFill>
                          <a:effectLst/>
                          <a:latin typeface="Times New Roman" charset="0"/>
                          <a:ea typeface="Times New Roman" charset="0"/>
                          <a:cs typeface="Times New Roman" charset="0"/>
                        </a:rPr>
                        <a:t> </a:t>
                      </a:r>
                      <a:r>
                        <a:rPr lang="en-US" sz="1100" kern="1200" dirty="0" smtClean="0">
                          <a:solidFill>
                            <a:schemeClr val="dk1"/>
                          </a:solidFill>
                          <a:effectLst/>
                          <a:latin typeface="Times New Roman" charset="0"/>
                          <a:ea typeface="Times New Roman" charset="0"/>
                          <a:cs typeface="Times New Roman" charset="0"/>
                        </a:rPr>
                        <a:t>tools</a:t>
                      </a:r>
                      <a:r>
                        <a:rPr lang="en-US" sz="1100" kern="1200" baseline="0" dirty="0" smtClean="0">
                          <a:solidFill>
                            <a:schemeClr val="dk1"/>
                          </a:solidFill>
                          <a:effectLst/>
                          <a:latin typeface="Times New Roman" charset="0"/>
                          <a:ea typeface="Times New Roman" charset="0"/>
                          <a:cs typeface="Times New Roman" charset="0"/>
                        </a:rPr>
                        <a:t> </a:t>
                      </a:r>
                      <a:r>
                        <a:rPr lang="en-US" sz="1100" kern="1200" dirty="0" smtClean="0">
                          <a:solidFill>
                            <a:schemeClr val="dk1"/>
                          </a:solidFill>
                          <a:effectLst/>
                          <a:latin typeface="Times New Roman" charset="0"/>
                          <a:ea typeface="Times New Roman" charset="0"/>
                          <a:cs typeface="Times New Roman" charset="0"/>
                        </a:rPr>
                        <a:t>such as: </a:t>
                      </a:r>
                      <a:r>
                        <a:rPr lang="en-US" sz="1100" kern="1200" dirty="0" err="1" smtClean="0">
                          <a:solidFill>
                            <a:schemeClr val="dk1"/>
                          </a:solidFill>
                          <a:effectLst/>
                          <a:latin typeface="Times New Roman" charset="0"/>
                          <a:ea typeface="Times New Roman" charset="0"/>
                          <a:cs typeface="Times New Roman" charset="0"/>
                        </a:rPr>
                        <a:t>Oyente</a:t>
                      </a:r>
                      <a:r>
                        <a:rPr lang="en-US" sz="1100" kern="1200" dirty="0" smtClean="0">
                          <a:solidFill>
                            <a:schemeClr val="dk1"/>
                          </a:solidFill>
                          <a:effectLst/>
                          <a:latin typeface="Times New Roman" charset="0"/>
                          <a:ea typeface="Times New Roman" charset="0"/>
                          <a:cs typeface="Times New Roman" charset="0"/>
                        </a:rPr>
                        <a:t> to find potential security bugs.</a:t>
                      </a:r>
                      <a:r>
                        <a:rPr lang="en-US" sz="1100" kern="1200" baseline="0" dirty="0" smtClean="0">
                          <a:solidFill>
                            <a:schemeClr val="dk1"/>
                          </a:solidFill>
                          <a:effectLst/>
                          <a:latin typeface="Times New Roman" charset="0"/>
                          <a:ea typeface="Times New Roman" charset="0"/>
                          <a:cs typeface="Times New Roman" charset="0"/>
                        </a:rPr>
                        <a:t> </a:t>
                      </a:r>
                      <a:endParaRPr lang="en-US" sz="1100" dirty="0" smtClean="0">
                        <a:latin typeface="Times New Roman" charset="0"/>
                        <a:ea typeface="Times New Roman" charset="0"/>
                        <a:cs typeface="Times New Roman" charset="0"/>
                      </a:endParaRPr>
                    </a:p>
                    <a:p>
                      <a:pPr marL="0" marR="0" indent="0" algn="just" defTabSz="457200" rtl="0" eaLnBrk="1" fontAlgn="auto" latinLnBrk="0" hangingPunct="1">
                        <a:lnSpc>
                          <a:spcPct val="100000"/>
                        </a:lnSpc>
                        <a:spcBef>
                          <a:spcPts val="0"/>
                        </a:spcBef>
                        <a:spcAft>
                          <a:spcPts val="0"/>
                        </a:spcAft>
                        <a:buClrTx/>
                        <a:buSzTx/>
                        <a:buFontTx/>
                        <a:buNone/>
                        <a:tabLst/>
                        <a:defRPr/>
                      </a:pPr>
                      <a:endParaRPr lang="en-US" sz="1100" b="0" i="0" dirty="0" smtClean="0">
                        <a:solidFill>
                          <a:schemeClr val="tx1"/>
                        </a:solidFill>
                        <a:latin typeface="Times New Roman" charset="0"/>
                        <a:ea typeface="Times New Roman" charset="0"/>
                        <a:cs typeface="Times New Roman" charset="0"/>
                      </a:endParaRPr>
                    </a:p>
                  </a:txBody>
                  <a:tcPr/>
                </a:tc>
              </a:tr>
            </a:tbl>
          </a:graphicData>
        </a:graphic>
      </p:graphicFrame>
      <p:sp>
        <p:nvSpPr>
          <p:cNvPr id="5" name="TextBox 4"/>
          <p:cNvSpPr txBox="1"/>
          <p:nvPr/>
        </p:nvSpPr>
        <p:spPr>
          <a:xfrm>
            <a:off x="1779494" y="6338529"/>
            <a:ext cx="6925236" cy="646331"/>
          </a:xfrm>
          <a:prstGeom prst="rect">
            <a:avLst/>
          </a:prstGeom>
          <a:noFill/>
        </p:spPr>
        <p:txBody>
          <a:bodyPr wrap="square" rtlCol="0">
            <a:spAutoFit/>
          </a:bodyPr>
          <a:lstStyle/>
          <a:p>
            <a:r>
              <a:rPr lang="en-US" dirty="0">
                <a:latin typeface="TimesNewRomanMTStd" charset="0"/>
                <a:ea typeface="TimesNewRomanMTStd" charset="0"/>
                <a:cs typeface="TimesNewRomanMTStd" charset="0"/>
              </a:rPr>
              <a:t>Table 3: </a:t>
            </a:r>
            <a:r>
              <a:rPr lang="en-US" altLang="zh-CN" dirty="0">
                <a:latin typeface="TimesNewRomanMTStd" charset="0"/>
                <a:ea typeface="TimesNewRomanMTStd" charset="0"/>
                <a:cs typeface="TimesNewRomanMTStd" charset="0"/>
              </a:rPr>
              <a:t>Attacks and Counter Measures   </a:t>
            </a:r>
            <a:r>
              <a:rPr lang="en-US" dirty="0">
                <a:latin typeface="Times New Roman" charset="0"/>
                <a:ea typeface="Times New Roman" charset="0"/>
                <a:cs typeface="Times New Roman" charset="0"/>
              </a:rPr>
              <a:t>Source: Mauro Conti (2017).</a:t>
            </a:r>
            <a:endParaRPr lang="en-US" dirty="0">
              <a:latin typeface="TimesNewRomanMTStd" charset="0"/>
              <a:ea typeface="TimesNewRomanMTStd" charset="0"/>
              <a:cs typeface="TimesNewRomanMTStd" charset="0"/>
            </a:endParaRPr>
          </a:p>
          <a:p>
            <a:r>
              <a:rPr lang="en-US" altLang="zh-CN" dirty="0">
                <a:latin typeface="TimesNewRomanMTStd" charset="0"/>
                <a:ea typeface="TimesNewRomanMTStd" charset="0"/>
                <a:cs typeface="TimesNewRomanMTStd" charset="0"/>
              </a:rPr>
              <a:t>  </a:t>
            </a:r>
            <a:endParaRPr lang="en-US" dirty="0">
              <a:latin typeface="TimesNewRomanMTStd" charset="0"/>
              <a:ea typeface="TimesNewRomanMTStd" charset="0"/>
              <a:cs typeface="TimesNewRomanMTStd" charset="0"/>
            </a:endParaRPr>
          </a:p>
        </p:txBody>
      </p:sp>
    </p:spTree>
    <p:extLst>
      <p:ext uri="{BB962C8B-B14F-4D97-AF65-F5344CB8AC3E}">
        <p14:creationId xmlns:p14="http://schemas.microsoft.com/office/powerpoint/2010/main" val="5916454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9153"/>
            <a:ext cx="12192000" cy="573590"/>
          </a:xfrm>
          <a:solidFill>
            <a:schemeClr val="accent2"/>
          </a:solidFill>
        </p:spPr>
        <p:txBody>
          <a:bodyPr>
            <a:normAutofit/>
          </a:bodyPr>
          <a:lstStyle/>
          <a:p>
            <a:r>
              <a:rPr lang="en-US" sz="2800" dirty="0">
                <a:solidFill>
                  <a:schemeClr val="bg1"/>
                </a:solidFill>
                <a:latin typeface="Times New Roman" charset="0"/>
                <a:ea typeface="Times New Roman" charset="0"/>
                <a:cs typeface="Times New Roman" charset="0"/>
              </a:rPr>
              <a:t>Privacy and Anonymity </a:t>
            </a:r>
          </a:p>
        </p:txBody>
      </p:sp>
      <p:sp>
        <p:nvSpPr>
          <p:cNvPr id="3" name="Content Placeholder 2"/>
          <p:cNvSpPr>
            <a:spLocks noGrp="1"/>
          </p:cNvSpPr>
          <p:nvPr>
            <p:ph idx="1"/>
          </p:nvPr>
        </p:nvSpPr>
        <p:spPr>
          <a:xfrm>
            <a:off x="676895" y="941294"/>
            <a:ext cx="10877796" cy="5540530"/>
          </a:xfrm>
        </p:spPr>
        <p:txBody>
          <a:bodyPr anchor="t">
            <a:noAutofit/>
          </a:bodyPr>
          <a:lstStyle/>
          <a:p>
            <a:pPr marL="0" indent="0" algn="just">
              <a:buNone/>
            </a:pPr>
            <a:r>
              <a:rPr lang="en-US" sz="1700" b="0" dirty="0">
                <a:effectLst/>
                <a:latin typeface="Times New Roman" charset="0"/>
                <a:ea typeface="Times New Roman" charset="0"/>
                <a:cs typeface="Times New Roman" charset="0"/>
              </a:rPr>
              <a:t> </a:t>
            </a:r>
          </a:p>
          <a:p>
            <a:pPr marL="0" indent="0" algn="just">
              <a:buNone/>
            </a:pPr>
            <a:endParaRPr lang="en-US" sz="1700" b="0" dirty="0">
              <a:effectLst/>
              <a:latin typeface="Times New Roman" charset="0"/>
              <a:ea typeface="Times New Roman" charset="0"/>
              <a:cs typeface="Times New Roman" charset="0"/>
            </a:endParaRPr>
          </a:p>
          <a:p>
            <a:pPr>
              <a:lnSpc>
                <a:spcPct val="150000"/>
              </a:lnSpc>
            </a:pPr>
            <a:r>
              <a:rPr lang="en-US" sz="1800" b="0" dirty="0">
                <a:effectLst/>
                <a:latin typeface="Times New Roman" charset="0"/>
                <a:ea typeface="Times New Roman" charset="0"/>
                <a:cs typeface="Times New Roman" charset="0"/>
              </a:rPr>
              <a:t>In Bitcoin and smart contracts entire transactions are stored in public ledger (Data privacy) </a:t>
            </a:r>
          </a:p>
          <a:p>
            <a:pPr marL="457200" lvl="1" indent="0">
              <a:lnSpc>
                <a:spcPct val="150000"/>
              </a:lnSpc>
              <a:buNone/>
            </a:pPr>
            <a:r>
              <a:rPr lang="en-US" sz="1400" b="0" dirty="0">
                <a:effectLst/>
                <a:latin typeface="Times New Roman" charset="0"/>
                <a:ea typeface="Times New Roman" charset="0"/>
                <a:cs typeface="Times New Roman" charset="0"/>
              </a:rPr>
              <a:t>–Users privacy hidden behind pseudonymous (i.e., public keys) </a:t>
            </a:r>
          </a:p>
          <a:p>
            <a:pPr marL="457200" lvl="1" indent="0">
              <a:lnSpc>
                <a:spcPct val="150000"/>
              </a:lnSpc>
              <a:buNone/>
            </a:pPr>
            <a:r>
              <a:rPr lang="en-US" sz="1400" b="0" dirty="0">
                <a:effectLst/>
                <a:latin typeface="Times New Roman" charset="0"/>
                <a:ea typeface="Times New Roman" charset="0"/>
                <a:cs typeface="Times New Roman" charset="0"/>
              </a:rPr>
              <a:t>–Smart contract transaction (Data flow in a contracts) </a:t>
            </a:r>
          </a:p>
          <a:p>
            <a:pPr>
              <a:lnSpc>
                <a:spcPct val="150000"/>
              </a:lnSpc>
            </a:pPr>
            <a:r>
              <a:rPr lang="en-US" sz="1800" b="0" dirty="0">
                <a:effectLst/>
                <a:latin typeface="Times New Roman" charset="0"/>
                <a:ea typeface="Times New Roman" charset="0"/>
                <a:cs typeface="Times New Roman" charset="0"/>
              </a:rPr>
              <a:t>Meta data in the Private Blockchain is crucial (Competitors)</a:t>
            </a:r>
          </a:p>
          <a:p>
            <a:pPr>
              <a:lnSpc>
                <a:spcPct val="150000"/>
              </a:lnSpc>
            </a:pPr>
            <a:r>
              <a:rPr lang="en-US" sz="1800" b="0" dirty="0">
                <a:effectLst/>
                <a:latin typeface="Times New Roman" charset="0"/>
                <a:ea typeface="Times New Roman" charset="0"/>
                <a:cs typeface="Times New Roman" charset="0"/>
              </a:rPr>
              <a:t>The public verifiability of pseudonymous transactions in Blockchain is vulnerable : </a:t>
            </a:r>
          </a:p>
          <a:p>
            <a:pPr marL="457200" lvl="1" indent="0">
              <a:lnSpc>
                <a:spcPct val="150000"/>
              </a:lnSpc>
              <a:buNone/>
            </a:pPr>
            <a:r>
              <a:rPr lang="en-US" sz="1400" b="0" dirty="0">
                <a:effectLst/>
                <a:latin typeface="Times New Roman" charset="0"/>
                <a:ea typeface="Times New Roman" charset="0"/>
                <a:cs typeface="Times New Roman" charset="0"/>
              </a:rPr>
              <a:t>–De-</a:t>
            </a:r>
            <a:r>
              <a:rPr lang="en-US" sz="1400" b="0" dirty="0" err="1">
                <a:effectLst/>
                <a:latin typeface="Times New Roman" charset="0"/>
                <a:ea typeface="Times New Roman" charset="0"/>
                <a:cs typeface="Times New Roman" charset="0"/>
              </a:rPr>
              <a:t>anonymization</a:t>
            </a:r>
            <a:r>
              <a:rPr lang="en-US" sz="1400" b="0" dirty="0">
                <a:effectLst/>
                <a:latin typeface="Times New Roman" charset="0"/>
                <a:ea typeface="Times New Roman" charset="0"/>
                <a:cs typeface="Times New Roman" charset="0"/>
              </a:rPr>
              <a:t> Attack</a:t>
            </a:r>
          </a:p>
          <a:p>
            <a:pPr marL="457200" lvl="1" indent="0">
              <a:lnSpc>
                <a:spcPct val="150000"/>
              </a:lnSpc>
              <a:buNone/>
            </a:pPr>
            <a:r>
              <a:rPr lang="en-US" sz="1400" b="0" dirty="0">
                <a:effectLst/>
                <a:latin typeface="Times New Roman" charset="0"/>
                <a:ea typeface="Times New Roman" charset="0"/>
                <a:cs typeface="Times New Roman" charset="0"/>
              </a:rPr>
              <a:t>–Traceability</a:t>
            </a:r>
          </a:p>
          <a:p>
            <a:pPr marL="457200" lvl="1" indent="0">
              <a:lnSpc>
                <a:spcPct val="150000"/>
              </a:lnSpc>
              <a:buNone/>
            </a:pPr>
            <a:r>
              <a:rPr lang="en-US" sz="1400" b="0" dirty="0">
                <a:effectLst/>
                <a:latin typeface="Times New Roman" charset="0"/>
                <a:ea typeface="Times New Roman" charset="0"/>
                <a:cs typeface="Times New Roman" charset="0"/>
              </a:rPr>
              <a:t>–</a:t>
            </a:r>
            <a:r>
              <a:rPr lang="en-US" sz="1400" b="0" dirty="0" err="1">
                <a:effectLst/>
                <a:latin typeface="Times New Roman" charset="0"/>
                <a:ea typeface="Times New Roman" charset="0"/>
                <a:cs typeface="Times New Roman" charset="0"/>
              </a:rPr>
              <a:t>Linkability</a:t>
            </a:r>
            <a:endParaRPr lang="en-US" sz="1400" b="0" dirty="0">
              <a:effectLst/>
              <a:latin typeface="Times New Roman" charset="0"/>
              <a:ea typeface="Times New Roman" charset="0"/>
              <a:cs typeface="Times New Roman" charset="0"/>
            </a:endParaRPr>
          </a:p>
          <a:p>
            <a:pPr marL="457200" lvl="1" indent="0">
              <a:lnSpc>
                <a:spcPct val="150000"/>
              </a:lnSpc>
              <a:buNone/>
            </a:pPr>
            <a:r>
              <a:rPr lang="en-US" sz="1400" b="0" dirty="0">
                <a:effectLst/>
                <a:latin typeface="Times New Roman" charset="0"/>
                <a:ea typeface="Times New Roman" charset="0"/>
                <a:cs typeface="Times New Roman" charset="0"/>
              </a:rPr>
              <a:t>–IP address monitoring nodes</a:t>
            </a:r>
          </a:p>
          <a:p>
            <a:pPr marL="457200" lvl="1" indent="0">
              <a:lnSpc>
                <a:spcPct val="150000"/>
              </a:lnSpc>
              <a:buNone/>
            </a:pPr>
            <a:r>
              <a:rPr lang="en-US" sz="1400" b="0" dirty="0">
                <a:effectLst/>
                <a:latin typeface="Times New Roman" charset="0"/>
                <a:ea typeface="Times New Roman" charset="0"/>
                <a:cs typeface="Times New Roman" charset="0"/>
              </a:rPr>
              <a:t>–web-</a:t>
            </a:r>
            <a:r>
              <a:rPr lang="en-US" sz="1400" b="0" dirty="0" err="1">
                <a:effectLst/>
                <a:latin typeface="Times New Roman" charset="0"/>
                <a:ea typeface="Times New Roman" charset="0"/>
                <a:cs typeface="Times New Roman" charset="0"/>
              </a:rPr>
              <a:t>spidering</a:t>
            </a:r>
            <a:endParaRPr lang="en-US" sz="1400" b="0" dirty="0">
              <a:effectLst/>
              <a:latin typeface="Times New Roman" charset="0"/>
              <a:ea typeface="Times New Roman" charset="0"/>
              <a:cs typeface="Times New Roman" charset="0"/>
            </a:endParaRPr>
          </a:p>
          <a:p>
            <a:pPr>
              <a:lnSpc>
                <a:spcPct val="150000"/>
              </a:lnSpc>
            </a:pPr>
            <a:r>
              <a:rPr lang="en-US" sz="1800" b="0" dirty="0">
                <a:effectLst/>
                <a:latin typeface="Times New Roman" charset="0"/>
                <a:ea typeface="Times New Roman" charset="0"/>
                <a:cs typeface="Times New Roman" charset="0"/>
              </a:rPr>
              <a:t>Balances held by each address can be exposed and readily available  (UTXO). </a:t>
            </a:r>
          </a:p>
          <a:p>
            <a:pPr>
              <a:lnSpc>
                <a:spcPct val="150000"/>
              </a:lnSpc>
            </a:pPr>
            <a:r>
              <a:rPr lang="en-US" sz="1800" b="0" dirty="0">
                <a:effectLst/>
                <a:latin typeface="Times New Roman" charset="0"/>
                <a:ea typeface="Times New Roman" charset="0"/>
                <a:cs typeface="Times New Roman" charset="0"/>
              </a:rPr>
              <a:t>There is possibility of transaction graph analysis</a:t>
            </a:r>
          </a:p>
          <a:p>
            <a:pPr algn="just"/>
            <a:endParaRPr lang="en-US" sz="1700" b="0" dirty="0">
              <a:latin typeface="Times New Roman" charset="0"/>
              <a:ea typeface="Times New Roman" charset="0"/>
              <a:cs typeface="Times New Roman" charset="0"/>
            </a:endParaRPr>
          </a:p>
          <a:p>
            <a:pPr algn="just"/>
            <a:endParaRPr lang="en-US" sz="1700" b="0" dirty="0">
              <a:latin typeface="Times New Roman" charset="0"/>
              <a:ea typeface="Times New Roman" charset="0"/>
              <a:cs typeface="Times New Roman" charset="0"/>
            </a:endParaRPr>
          </a:p>
          <a:p>
            <a:pPr algn="just"/>
            <a:endParaRPr lang="en-US" sz="1700" b="0" dirty="0">
              <a:effectLst/>
              <a:latin typeface="Times New Roman" charset="0"/>
              <a:ea typeface="Times New Roman" charset="0"/>
              <a:cs typeface="Times New Roman" charset="0"/>
            </a:endParaRPr>
          </a:p>
          <a:p>
            <a:pPr algn="just"/>
            <a:endParaRPr lang="en-US" sz="1700" b="0" dirty="0">
              <a:latin typeface="Times New Roman" charset="0"/>
              <a:ea typeface="Times New Roman" charset="0"/>
              <a:cs typeface="Times New Roman" charset="0"/>
            </a:endParaRPr>
          </a:p>
          <a:p>
            <a:pPr algn="just"/>
            <a:endParaRPr lang="en-US" sz="1700" b="0" dirty="0">
              <a:latin typeface="Times New Roman" charset="0"/>
              <a:ea typeface="Times New Roman" charset="0"/>
              <a:cs typeface="Times New Roman" charset="0"/>
            </a:endParaRPr>
          </a:p>
        </p:txBody>
      </p:sp>
      <p:sp>
        <p:nvSpPr>
          <p:cNvPr id="4" name="Rounded Rectangle 3"/>
          <p:cNvSpPr/>
          <p:nvPr/>
        </p:nvSpPr>
        <p:spPr>
          <a:xfrm>
            <a:off x="985652" y="1067766"/>
            <a:ext cx="10343408" cy="671332"/>
          </a:xfrm>
          <a:prstGeom prst="roundRect">
            <a:avLst/>
          </a:prstGeom>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l="50000" t="50000" r="50000" b="50000"/>
            </a:path>
            <a:tileRect/>
          </a:gradFill>
        </p:spPr>
        <p:style>
          <a:lnRef idx="2">
            <a:schemeClr val="accent1"/>
          </a:lnRef>
          <a:fillRef idx="1">
            <a:schemeClr val="lt1"/>
          </a:fillRef>
          <a:effectRef idx="0">
            <a:schemeClr val="accent1"/>
          </a:effectRef>
          <a:fontRef idx="minor">
            <a:schemeClr val="dk1"/>
          </a:fontRef>
        </p:style>
        <p:txBody>
          <a:bodyPr rtlCol="0" anchor="t"/>
          <a:lstStyle/>
          <a:p>
            <a:pPr algn="just"/>
            <a:r>
              <a:rPr lang="en-US" dirty="0">
                <a:solidFill>
                  <a:schemeClr val="tx1"/>
                </a:solidFill>
                <a:latin typeface="Times New Roman" charset="0"/>
                <a:ea typeface="Times New Roman" charset="0"/>
                <a:cs typeface="Times New Roman" charset="0"/>
              </a:rPr>
              <a:t>“Bitcoin is a secure and anonymous digital currency” (</a:t>
            </a:r>
            <a:r>
              <a:rPr lang="en-US" dirty="0" err="1">
                <a:solidFill>
                  <a:schemeClr val="tx1"/>
                </a:solidFill>
                <a:latin typeface="Times New Roman" charset="0"/>
                <a:ea typeface="Times New Roman" charset="0"/>
                <a:cs typeface="Times New Roman" charset="0"/>
              </a:rPr>
              <a:t>Wikileaks</a:t>
            </a:r>
            <a:r>
              <a:rPr lang="en-US" dirty="0">
                <a:solidFill>
                  <a:schemeClr val="tx1"/>
                </a:solidFill>
                <a:latin typeface="Times New Roman" charset="0"/>
                <a:ea typeface="Times New Roman" charset="0"/>
                <a:cs typeface="Times New Roman" charset="0"/>
              </a:rPr>
              <a:t>).</a:t>
            </a:r>
          </a:p>
          <a:p>
            <a:pPr algn="just"/>
            <a:r>
              <a:rPr lang="en-US" dirty="0">
                <a:solidFill>
                  <a:schemeClr val="tx1"/>
                </a:solidFill>
                <a:latin typeface="Times New Roman" charset="0"/>
                <a:ea typeface="Times New Roman" charset="0"/>
                <a:cs typeface="Times New Roman" charset="0"/>
              </a:rPr>
              <a:t>“Bitcoin won’t hide you from the NASA’s prying eyes” (Wired, UK).</a:t>
            </a:r>
          </a:p>
        </p:txBody>
      </p:sp>
    </p:spTree>
    <p:extLst>
      <p:ext uri="{BB962C8B-B14F-4D97-AF65-F5344CB8AC3E}">
        <p14:creationId xmlns:p14="http://schemas.microsoft.com/office/powerpoint/2010/main" val="1842472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46"/>
          <p:cNvSpPr>
            <a:spLocks noGrp="1"/>
          </p:cNvSpPr>
          <p:nvPr>
            <p:ph type="title"/>
          </p:nvPr>
        </p:nvSpPr>
        <p:spPr>
          <a:xfrm>
            <a:off x="0" y="697948"/>
            <a:ext cx="12192000" cy="577850"/>
          </a:xfrm>
          <a:solidFill>
            <a:schemeClr val="accent2"/>
          </a:solidFill>
        </p:spPr>
        <p:txBody>
          <a:bodyPr>
            <a:normAutofit/>
          </a:bodyPr>
          <a:lstStyle/>
          <a:p>
            <a:pPr eaLnBrk="1" hangingPunct="1"/>
            <a:r>
              <a:rPr lang="en-US" altLang="zh-CN" sz="2800" dirty="0">
                <a:solidFill>
                  <a:schemeClr val="bg1"/>
                </a:solidFill>
                <a:latin typeface="Times New Roman" charset="0"/>
                <a:ea typeface="Times New Roman" charset="0"/>
                <a:cs typeface="Times New Roman" charset="0"/>
              </a:rPr>
              <a:t>Mixing Technique</a:t>
            </a:r>
          </a:p>
        </p:txBody>
      </p:sp>
      <p:sp>
        <p:nvSpPr>
          <p:cNvPr id="4" name="Rounded Rectangle 3"/>
          <p:cNvSpPr>
            <a:spLocks noChangeArrowheads="1"/>
          </p:cNvSpPr>
          <p:nvPr/>
        </p:nvSpPr>
        <p:spPr bwMode="auto">
          <a:xfrm>
            <a:off x="7543800" y="1690525"/>
            <a:ext cx="914400" cy="609600"/>
          </a:xfrm>
          <a:prstGeom prst="roundRect">
            <a:avLst>
              <a:gd name="adj" fmla="val 16667"/>
            </a:avLst>
          </a:prstGeom>
          <a:gradFill rotWithShape="1">
            <a:gsLst>
              <a:gs pos="0">
                <a:srgbClr val="A8BDEC"/>
              </a:gs>
              <a:gs pos="35001">
                <a:srgbClr val="C3D0F0"/>
              </a:gs>
              <a:gs pos="100000">
                <a:srgbClr val="E7EDFA"/>
              </a:gs>
            </a:gsLst>
            <a:lin ang="16200000" scaled="1"/>
          </a:gradFill>
          <a:ln w="9525">
            <a:solidFill>
              <a:srgbClr val="35609C"/>
            </a:solidFill>
            <a:round/>
            <a:headEnd/>
            <a:tailEnd/>
          </a:ln>
          <a:effectLst>
            <a:outerShdw blurRad="63500" dist="20000" dir="5400000" rotWithShape="0">
              <a:srgbClr val="000000">
                <a:alpha val="37999"/>
              </a:srgbClr>
            </a:outerShdw>
          </a:effectLst>
        </p:spPr>
        <p:txBody>
          <a:bodyPr anchor="ctr"/>
          <a:lstStyle/>
          <a:p>
            <a:pPr algn="ctr" eaLnBrk="1" hangingPunct="1">
              <a:defRPr/>
            </a:pPr>
            <a:endParaRPr lang="en-US" altLang="zh-CN" sz="1500">
              <a:solidFill>
                <a:srgbClr val="000000"/>
              </a:solidFill>
            </a:endParaRPr>
          </a:p>
        </p:txBody>
      </p:sp>
      <p:sp>
        <p:nvSpPr>
          <p:cNvPr id="5" name="Rounded Rectangle 4"/>
          <p:cNvSpPr>
            <a:spLocks noChangeArrowheads="1"/>
          </p:cNvSpPr>
          <p:nvPr/>
        </p:nvSpPr>
        <p:spPr bwMode="auto">
          <a:xfrm>
            <a:off x="2209800" y="1690525"/>
            <a:ext cx="914400" cy="609600"/>
          </a:xfrm>
          <a:prstGeom prst="roundRect">
            <a:avLst>
              <a:gd name="adj" fmla="val 16667"/>
            </a:avLst>
          </a:prstGeom>
          <a:gradFill rotWithShape="1">
            <a:gsLst>
              <a:gs pos="0">
                <a:srgbClr val="A8BDEC"/>
              </a:gs>
              <a:gs pos="35001">
                <a:srgbClr val="C3D0F0"/>
              </a:gs>
              <a:gs pos="100000">
                <a:srgbClr val="E7EDFA"/>
              </a:gs>
            </a:gsLst>
            <a:lin ang="16200000" scaled="1"/>
          </a:gradFill>
          <a:ln w="9525">
            <a:solidFill>
              <a:srgbClr val="35609C"/>
            </a:solidFill>
            <a:round/>
            <a:headEnd/>
            <a:tailEnd/>
          </a:ln>
          <a:effectLst>
            <a:outerShdw blurRad="63500" dist="20000" dir="5400000" rotWithShape="0">
              <a:srgbClr val="000000">
                <a:alpha val="37999"/>
              </a:srgbClr>
            </a:outerShdw>
          </a:effectLst>
        </p:spPr>
        <p:txBody>
          <a:bodyPr anchor="ctr"/>
          <a:lstStyle/>
          <a:p>
            <a:pPr algn="ctr" eaLnBrk="1" hangingPunct="1">
              <a:defRPr/>
            </a:pPr>
            <a:endParaRPr lang="en-US" altLang="zh-CN" sz="1500">
              <a:solidFill>
                <a:srgbClr val="000000"/>
              </a:solidFill>
            </a:endParaRPr>
          </a:p>
        </p:txBody>
      </p:sp>
      <p:sp>
        <p:nvSpPr>
          <p:cNvPr id="6" name="Rounded Rectangle 5"/>
          <p:cNvSpPr>
            <a:spLocks noChangeArrowheads="1"/>
          </p:cNvSpPr>
          <p:nvPr/>
        </p:nvSpPr>
        <p:spPr bwMode="auto">
          <a:xfrm>
            <a:off x="2209800" y="2528725"/>
            <a:ext cx="914400" cy="609600"/>
          </a:xfrm>
          <a:prstGeom prst="roundRect">
            <a:avLst>
              <a:gd name="adj" fmla="val 16667"/>
            </a:avLst>
          </a:prstGeom>
          <a:gradFill rotWithShape="1">
            <a:gsLst>
              <a:gs pos="0">
                <a:srgbClr val="A8BDEC"/>
              </a:gs>
              <a:gs pos="35001">
                <a:srgbClr val="C3D0F0"/>
              </a:gs>
              <a:gs pos="100000">
                <a:srgbClr val="E7EDFA"/>
              </a:gs>
            </a:gsLst>
            <a:lin ang="16200000" scaled="1"/>
          </a:gradFill>
          <a:ln w="9525">
            <a:solidFill>
              <a:srgbClr val="35609C"/>
            </a:solidFill>
            <a:round/>
            <a:headEnd/>
            <a:tailEnd/>
          </a:ln>
          <a:effectLst>
            <a:outerShdw blurRad="63500" dist="20000" dir="5400000" rotWithShape="0">
              <a:srgbClr val="000000">
                <a:alpha val="37999"/>
              </a:srgbClr>
            </a:outerShdw>
          </a:effectLst>
        </p:spPr>
        <p:txBody>
          <a:bodyPr anchor="ctr"/>
          <a:lstStyle/>
          <a:p>
            <a:pPr algn="ctr" eaLnBrk="1" hangingPunct="1">
              <a:defRPr/>
            </a:pPr>
            <a:endParaRPr lang="en-US" altLang="zh-CN" sz="1500">
              <a:solidFill>
                <a:srgbClr val="000000"/>
              </a:solidFill>
            </a:endParaRPr>
          </a:p>
        </p:txBody>
      </p:sp>
      <p:sp>
        <p:nvSpPr>
          <p:cNvPr id="7" name="Rounded Rectangle 6"/>
          <p:cNvSpPr>
            <a:spLocks noChangeArrowheads="1"/>
          </p:cNvSpPr>
          <p:nvPr/>
        </p:nvSpPr>
        <p:spPr bwMode="auto">
          <a:xfrm>
            <a:off x="7543800" y="3443125"/>
            <a:ext cx="914400" cy="609600"/>
          </a:xfrm>
          <a:prstGeom prst="roundRect">
            <a:avLst>
              <a:gd name="adj" fmla="val 16667"/>
            </a:avLst>
          </a:prstGeom>
          <a:gradFill rotWithShape="1">
            <a:gsLst>
              <a:gs pos="0">
                <a:srgbClr val="A8BDEC"/>
              </a:gs>
              <a:gs pos="35001">
                <a:srgbClr val="C3D0F0"/>
              </a:gs>
              <a:gs pos="100000">
                <a:srgbClr val="E7EDFA"/>
              </a:gs>
            </a:gsLst>
            <a:lin ang="16200000" scaled="1"/>
          </a:gradFill>
          <a:ln w="9525">
            <a:solidFill>
              <a:srgbClr val="35609C"/>
            </a:solidFill>
            <a:round/>
            <a:headEnd/>
            <a:tailEnd/>
          </a:ln>
          <a:effectLst>
            <a:outerShdw blurRad="63500" dist="20000" dir="5400000" rotWithShape="0">
              <a:srgbClr val="000000">
                <a:alpha val="37999"/>
              </a:srgbClr>
            </a:outerShdw>
          </a:effectLst>
        </p:spPr>
        <p:txBody>
          <a:bodyPr anchor="ctr"/>
          <a:lstStyle/>
          <a:p>
            <a:pPr algn="ctr" eaLnBrk="1" hangingPunct="1">
              <a:defRPr/>
            </a:pPr>
            <a:endParaRPr lang="en-US" altLang="zh-CN" sz="1500">
              <a:solidFill>
                <a:srgbClr val="000000"/>
              </a:solidFill>
            </a:endParaRPr>
          </a:p>
        </p:txBody>
      </p:sp>
      <p:sp>
        <p:nvSpPr>
          <p:cNvPr id="8" name="Rounded Rectangle 7"/>
          <p:cNvSpPr>
            <a:spLocks noChangeArrowheads="1"/>
          </p:cNvSpPr>
          <p:nvPr/>
        </p:nvSpPr>
        <p:spPr bwMode="auto">
          <a:xfrm>
            <a:off x="7543800" y="2604925"/>
            <a:ext cx="914400" cy="609600"/>
          </a:xfrm>
          <a:prstGeom prst="roundRect">
            <a:avLst>
              <a:gd name="adj" fmla="val 16667"/>
            </a:avLst>
          </a:prstGeom>
          <a:gradFill rotWithShape="1">
            <a:gsLst>
              <a:gs pos="0">
                <a:srgbClr val="A8BDEC"/>
              </a:gs>
              <a:gs pos="35001">
                <a:srgbClr val="C3D0F0"/>
              </a:gs>
              <a:gs pos="100000">
                <a:srgbClr val="E7EDFA"/>
              </a:gs>
            </a:gsLst>
            <a:lin ang="16200000" scaled="1"/>
          </a:gradFill>
          <a:ln w="9525">
            <a:solidFill>
              <a:srgbClr val="35609C"/>
            </a:solidFill>
            <a:round/>
            <a:headEnd/>
            <a:tailEnd/>
          </a:ln>
          <a:effectLst>
            <a:outerShdw blurRad="63500" dist="20000" dir="5400000" rotWithShape="0">
              <a:srgbClr val="000000">
                <a:alpha val="37999"/>
              </a:srgbClr>
            </a:outerShdw>
          </a:effectLst>
        </p:spPr>
        <p:txBody>
          <a:bodyPr anchor="ctr"/>
          <a:lstStyle/>
          <a:p>
            <a:pPr algn="ctr" eaLnBrk="1" hangingPunct="1">
              <a:defRPr/>
            </a:pPr>
            <a:endParaRPr lang="en-US" altLang="zh-CN" sz="1500">
              <a:solidFill>
                <a:srgbClr val="000000"/>
              </a:solidFill>
            </a:endParaRPr>
          </a:p>
        </p:txBody>
      </p:sp>
      <p:sp>
        <p:nvSpPr>
          <p:cNvPr id="9" name="Rounded Rectangle 8"/>
          <p:cNvSpPr>
            <a:spLocks noChangeArrowheads="1"/>
          </p:cNvSpPr>
          <p:nvPr/>
        </p:nvSpPr>
        <p:spPr bwMode="auto">
          <a:xfrm>
            <a:off x="2209800" y="3366925"/>
            <a:ext cx="914400" cy="609600"/>
          </a:xfrm>
          <a:prstGeom prst="roundRect">
            <a:avLst>
              <a:gd name="adj" fmla="val 16667"/>
            </a:avLst>
          </a:prstGeom>
          <a:gradFill rotWithShape="1">
            <a:gsLst>
              <a:gs pos="0">
                <a:srgbClr val="A8BDEC"/>
              </a:gs>
              <a:gs pos="35001">
                <a:srgbClr val="C3D0F0"/>
              </a:gs>
              <a:gs pos="100000">
                <a:srgbClr val="E7EDFA"/>
              </a:gs>
            </a:gsLst>
            <a:lin ang="16200000" scaled="1"/>
          </a:gradFill>
          <a:ln w="9525">
            <a:solidFill>
              <a:srgbClr val="35609C"/>
            </a:solidFill>
            <a:round/>
            <a:headEnd/>
            <a:tailEnd/>
          </a:ln>
          <a:effectLst>
            <a:outerShdw blurRad="63500" dist="20000" dir="5400000" rotWithShape="0">
              <a:srgbClr val="000000">
                <a:alpha val="37999"/>
              </a:srgbClr>
            </a:outerShdw>
          </a:effectLst>
        </p:spPr>
        <p:txBody>
          <a:bodyPr anchor="ctr"/>
          <a:lstStyle/>
          <a:p>
            <a:pPr algn="ctr" eaLnBrk="1" hangingPunct="1">
              <a:defRPr/>
            </a:pPr>
            <a:endParaRPr lang="en-US" altLang="zh-CN" sz="1500">
              <a:solidFill>
                <a:srgbClr val="000000"/>
              </a:solidFill>
            </a:endParaRPr>
          </a:p>
        </p:txBody>
      </p:sp>
      <p:sp>
        <p:nvSpPr>
          <p:cNvPr id="10" name="Rounded Rectangle 9"/>
          <p:cNvSpPr>
            <a:spLocks noChangeArrowheads="1"/>
          </p:cNvSpPr>
          <p:nvPr/>
        </p:nvSpPr>
        <p:spPr bwMode="auto">
          <a:xfrm>
            <a:off x="4724400" y="1690525"/>
            <a:ext cx="914400" cy="609600"/>
          </a:xfrm>
          <a:prstGeom prst="roundRect">
            <a:avLst>
              <a:gd name="adj" fmla="val 16667"/>
            </a:avLst>
          </a:prstGeom>
          <a:gradFill rotWithShape="1">
            <a:gsLst>
              <a:gs pos="0">
                <a:srgbClr val="A8BDEC"/>
              </a:gs>
              <a:gs pos="35001">
                <a:srgbClr val="C3D0F0"/>
              </a:gs>
              <a:gs pos="100000">
                <a:srgbClr val="E7EDFA"/>
              </a:gs>
            </a:gsLst>
            <a:lin ang="16200000" scaled="1"/>
          </a:gradFill>
          <a:ln w="9525">
            <a:solidFill>
              <a:srgbClr val="35609C"/>
            </a:solidFill>
            <a:round/>
            <a:headEnd/>
            <a:tailEnd/>
          </a:ln>
          <a:effectLst>
            <a:outerShdw blurRad="63500" dist="20000" dir="5400000" rotWithShape="0">
              <a:srgbClr val="000000">
                <a:alpha val="37999"/>
              </a:srgbClr>
            </a:outerShdw>
          </a:effectLst>
        </p:spPr>
        <p:txBody>
          <a:bodyPr anchor="ctr"/>
          <a:lstStyle/>
          <a:p>
            <a:pPr algn="ctr" eaLnBrk="1" hangingPunct="1">
              <a:defRPr/>
            </a:pPr>
            <a:endParaRPr lang="en-US" altLang="zh-CN" sz="1500">
              <a:solidFill>
                <a:srgbClr val="000000"/>
              </a:solidFill>
            </a:endParaRPr>
          </a:p>
        </p:txBody>
      </p:sp>
      <p:sp>
        <p:nvSpPr>
          <p:cNvPr id="11" name="Rounded Rectangle 10"/>
          <p:cNvSpPr>
            <a:spLocks noChangeArrowheads="1"/>
          </p:cNvSpPr>
          <p:nvPr/>
        </p:nvSpPr>
        <p:spPr bwMode="auto">
          <a:xfrm>
            <a:off x="4724400" y="3443125"/>
            <a:ext cx="914400" cy="609600"/>
          </a:xfrm>
          <a:prstGeom prst="roundRect">
            <a:avLst>
              <a:gd name="adj" fmla="val 16667"/>
            </a:avLst>
          </a:prstGeom>
          <a:gradFill rotWithShape="1">
            <a:gsLst>
              <a:gs pos="0">
                <a:srgbClr val="A8BDEC"/>
              </a:gs>
              <a:gs pos="35001">
                <a:srgbClr val="C3D0F0"/>
              </a:gs>
              <a:gs pos="100000">
                <a:srgbClr val="E7EDFA"/>
              </a:gs>
            </a:gsLst>
            <a:lin ang="16200000" scaled="1"/>
          </a:gradFill>
          <a:ln w="9525">
            <a:solidFill>
              <a:srgbClr val="35609C"/>
            </a:solidFill>
            <a:round/>
            <a:headEnd/>
            <a:tailEnd/>
          </a:ln>
          <a:effectLst>
            <a:outerShdw blurRad="63500" dist="20000" dir="5400000" rotWithShape="0">
              <a:srgbClr val="000000">
                <a:alpha val="37999"/>
              </a:srgbClr>
            </a:outerShdw>
          </a:effectLst>
        </p:spPr>
        <p:txBody>
          <a:bodyPr anchor="ctr"/>
          <a:lstStyle/>
          <a:p>
            <a:pPr algn="ctr" eaLnBrk="1" hangingPunct="1">
              <a:defRPr/>
            </a:pPr>
            <a:endParaRPr lang="en-US" altLang="zh-CN" sz="1500">
              <a:solidFill>
                <a:srgbClr val="000000"/>
              </a:solidFill>
            </a:endParaRPr>
          </a:p>
        </p:txBody>
      </p:sp>
      <p:sp>
        <p:nvSpPr>
          <p:cNvPr id="12" name="Rounded Rectangle 11"/>
          <p:cNvSpPr>
            <a:spLocks noChangeArrowheads="1"/>
          </p:cNvSpPr>
          <p:nvPr/>
        </p:nvSpPr>
        <p:spPr bwMode="auto">
          <a:xfrm>
            <a:off x="4724400" y="2604925"/>
            <a:ext cx="914400" cy="609600"/>
          </a:xfrm>
          <a:prstGeom prst="roundRect">
            <a:avLst>
              <a:gd name="adj" fmla="val 16667"/>
            </a:avLst>
          </a:prstGeom>
          <a:gradFill rotWithShape="1">
            <a:gsLst>
              <a:gs pos="0">
                <a:srgbClr val="A8BDEC"/>
              </a:gs>
              <a:gs pos="35001">
                <a:srgbClr val="C3D0F0"/>
              </a:gs>
              <a:gs pos="100000">
                <a:srgbClr val="E7EDFA"/>
              </a:gs>
            </a:gsLst>
            <a:lin ang="16200000" scaled="1"/>
          </a:gradFill>
          <a:ln w="9525">
            <a:solidFill>
              <a:srgbClr val="35609C"/>
            </a:solidFill>
            <a:round/>
            <a:headEnd/>
            <a:tailEnd/>
          </a:ln>
          <a:effectLst>
            <a:outerShdw blurRad="63500" dist="20000" dir="5400000" rotWithShape="0">
              <a:srgbClr val="000000">
                <a:alpha val="37999"/>
              </a:srgbClr>
            </a:outerShdw>
          </a:effectLst>
        </p:spPr>
        <p:txBody>
          <a:bodyPr anchor="ctr"/>
          <a:lstStyle/>
          <a:p>
            <a:pPr algn="ctr" eaLnBrk="1" hangingPunct="1">
              <a:defRPr/>
            </a:pPr>
            <a:endParaRPr lang="en-US" altLang="zh-CN" sz="1500">
              <a:solidFill>
                <a:srgbClr val="000000"/>
              </a:solidFill>
            </a:endParaRPr>
          </a:p>
        </p:txBody>
      </p:sp>
      <p:sp>
        <p:nvSpPr>
          <p:cNvPr id="13" name="Rounded Rectangle 12"/>
          <p:cNvSpPr/>
          <p:nvPr/>
        </p:nvSpPr>
        <p:spPr>
          <a:xfrm>
            <a:off x="6096000" y="1538125"/>
            <a:ext cx="2514600" cy="2667000"/>
          </a:xfrm>
          <a:prstGeom prst="roundRect">
            <a:avLst/>
          </a:prstGeom>
          <a:noFill/>
          <a:ln>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US" altLang="zh-CN" sz="1500">
              <a:solidFill>
                <a:srgbClr val="000000"/>
              </a:solidFill>
              <a:cs typeface="Arial" charset="0"/>
            </a:endParaRPr>
          </a:p>
        </p:txBody>
      </p:sp>
      <p:cxnSp>
        <p:nvCxnSpPr>
          <p:cNvPr id="14" name="Straight Arrow Connector 13"/>
          <p:cNvCxnSpPr>
            <a:cxnSpLocks noChangeShapeType="1"/>
            <a:stCxn id="5" idx="3"/>
            <a:endCxn id="10" idx="1"/>
          </p:cNvCxnSpPr>
          <p:nvPr/>
        </p:nvCxnSpPr>
        <p:spPr bwMode="auto">
          <a:xfrm>
            <a:off x="3124200" y="1995325"/>
            <a:ext cx="1600200" cy="1588"/>
          </a:xfrm>
          <a:prstGeom prst="straightConnector1">
            <a:avLst/>
          </a:prstGeom>
          <a:noFill/>
          <a:ln w="38100">
            <a:solidFill>
              <a:schemeClr val="tx1"/>
            </a:solidFill>
            <a:round/>
            <a:headEnd/>
            <a:tailEnd type="arrow" w="med" len="med"/>
          </a:ln>
          <a:effectLst>
            <a:outerShdw blurRad="63500" dist="23000" dir="5400000" rotWithShape="0">
              <a:srgbClr val="000000">
                <a:alpha val="34999"/>
              </a:srgbClr>
            </a:outerShdw>
          </a:effectLst>
          <a:extLst>
            <a:ext uri="{909E8E84-426E-40DD-AFC4-6F175D3DCCD1}">
              <a14:hiddenFill xmlns:a14="http://schemas.microsoft.com/office/drawing/2010/main">
                <a:noFill/>
              </a14:hiddenFill>
            </a:ext>
          </a:extLst>
        </p:spPr>
      </p:cxnSp>
      <p:sp>
        <p:nvSpPr>
          <p:cNvPr id="36878" name="TextBox 128"/>
          <p:cNvSpPr txBox="1">
            <a:spLocks noChangeArrowheads="1"/>
          </p:cNvSpPr>
          <p:nvPr/>
        </p:nvSpPr>
        <p:spPr bwMode="auto">
          <a:xfrm>
            <a:off x="3429000" y="1842926"/>
            <a:ext cx="1066800" cy="3231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zh-CN" sz="1500" dirty="0">
                <a:ea typeface="SimSun" charset="0"/>
              </a:rPr>
              <a:t>Alice1: 1</a:t>
            </a:r>
          </a:p>
        </p:txBody>
      </p:sp>
      <p:cxnSp>
        <p:nvCxnSpPr>
          <p:cNvPr id="16" name="Straight Arrow Connector 15"/>
          <p:cNvCxnSpPr>
            <a:cxnSpLocks noChangeShapeType="1"/>
            <a:endCxn id="12" idx="1"/>
          </p:cNvCxnSpPr>
          <p:nvPr/>
        </p:nvCxnSpPr>
        <p:spPr bwMode="auto">
          <a:xfrm>
            <a:off x="3124200" y="2909725"/>
            <a:ext cx="1600200" cy="1588"/>
          </a:xfrm>
          <a:prstGeom prst="straightConnector1">
            <a:avLst/>
          </a:prstGeom>
          <a:noFill/>
          <a:ln w="38100">
            <a:solidFill>
              <a:schemeClr val="tx1"/>
            </a:solidFill>
            <a:round/>
            <a:headEnd/>
            <a:tailEnd type="arrow" w="med" len="med"/>
          </a:ln>
          <a:effectLst>
            <a:outerShdw blurRad="63500" dist="23000" dir="5400000" rotWithShape="0">
              <a:srgbClr val="000000">
                <a:alpha val="34999"/>
              </a:srgbClr>
            </a:outerShdw>
          </a:effectLst>
          <a:extLst>
            <a:ext uri="{909E8E84-426E-40DD-AFC4-6F175D3DCCD1}">
              <a14:hiddenFill xmlns:a14="http://schemas.microsoft.com/office/drawing/2010/main">
                <a:noFill/>
              </a14:hiddenFill>
            </a:ext>
          </a:extLst>
        </p:spPr>
      </p:cxnSp>
      <p:sp>
        <p:nvSpPr>
          <p:cNvPr id="36880" name="TextBox 130"/>
          <p:cNvSpPr txBox="1">
            <a:spLocks noChangeArrowheads="1"/>
          </p:cNvSpPr>
          <p:nvPr/>
        </p:nvSpPr>
        <p:spPr bwMode="auto">
          <a:xfrm>
            <a:off x="3352800" y="2681126"/>
            <a:ext cx="1066800" cy="3231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zh-CN" sz="1500">
                <a:ea typeface="SimSun" charset="0"/>
              </a:rPr>
              <a:t>Bob1: 1</a:t>
            </a:r>
          </a:p>
        </p:txBody>
      </p:sp>
      <p:cxnSp>
        <p:nvCxnSpPr>
          <p:cNvPr id="18" name="Straight Arrow Connector 17"/>
          <p:cNvCxnSpPr>
            <a:cxnSpLocks noChangeShapeType="1"/>
          </p:cNvCxnSpPr>
          <p:nvPr/>
        </p:nvCxnSpPr>
        <p:spPr bwMode="auto">
          <a:xfrm>
            <a:off x="3124200" y="3747925"/>
            <a:ext cx="1600200" cy="1588"/>
          </a:xfrm>
          <a:prstGeom prst="straightConnector1">
            <a:avLst/>
          </a:prstGeom>
          <a:noFill/>
          <a:ln w="38100">
            <a:solidFill>
              <a:schemeClr val="tx1"/>
            </a:solidFill>
            <a:round/>
            <a:headEnd/>
            <a:tailEnd type="arrow" w="med" len="med"/>
          </a:ln>
          <a:effectLst>
            <a:outerShdw blurRad="63500" dist="23000" dir="5400000" rotWithShape="0">
              <a:srgbClr val="000000">
                <a:alpha val="34999"/>
              </a:srgbClr>
            </a:outerShdw>
          </a:effectLst>
          <a:extLst>
            <a:ext uri="{909E8E84-426E-40DD-AFC4-6F175D3DCCD1}">
              <a14:hiddenFill xmlns:a14="http://schemas.microsoft.com/office/drawing/2010/main">
                <a:noFill/>
              </a14:hiddenFill>
            </a:ext>
          </a:extLst>
        </p:spPr>
      </p:cxnSp>
      <p:sp>
        <p:nvSpPr>
          <p:cNvPr id="36882" name="TextBox 132"/>
          <p:cNvSpPr txBox="1">
            <a:spLocks noChangeArrowheads="1"/>
          </p:cNvSpPr>
          <p:nvPr/>
        </p:nvSpPr>
        <p:spPr bwMode="auto">
          <a:xfrm>
            <a:off x="3276600" y="3562189"/>
            <a:ext cx="1219200" cy="3231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zh-CN" sz="1500">
                <a:ea typeface="SimSun" charset="0"/>
              </a:rPr>
              <a:t>Carol1: 1</a:t>
            </a:r>
          </a:p>
        </p:txBody>
      </p:sp>
      <p:cxnSp>
        <p:nvCxnSpPr>
          <p:cNvPr id="20" name="Straight Arrow Connector 19"/>
          <p:cNvCxnSpPr>
            <a:cxnSpLocks noChangeShapeType="1"/>
            <a:stCxn id="10" idx="3"/>
          </p:cNvCxnSpPr>
          <p:nvPr/>
        </p:nvCxnSpPr>
        <p:spPr bwMode="auto">
          <a:xfrm>
            <a:off x="5638800" y="1995325"/>
            <a:ext cx="1905000" cy="1905000"/>
          </a:xfrm>
          <a:prstGeom prst="straightConnector1">
            <a:avLst/>
          </a:prstGeom>
          <a:noFill/>
          <a:ln w="38100">
            <a:solidFill>
              <a:schemeClr val="tx1"/>
            </a:solidFill>
            <a:round/>
            <a:headEnd/>
            <a:tailEnd type="arrow" w="med" len="med"/>
          </a:ln>
          <a:effectLst>
            <a:outerShdw blurRad="63500" dist="230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22" name="Straight Arrow Connector 21"/>
          <p:cNvCxnSpPr>
            <a:cxnSpLocks noChangeShapeType="1"/>
            <a:stCxn id="11" idx="3"/>
          </p:cNvCxnSpPr>
          <p:nvPr/>
        </p:nvCxnSpPr>
        <p:spPr bwMode="auto">
          <a:xfrm flipV="1">
            <a:off x="5638800" y="3062125"/>
            <a:ext cx="1905000" cy="685800"/>
          </a:xfrm>
          <a:prstGeom prst="straightConnector1">
            <a:avLst/>
          </a:prstGeom>
          <a:noFill/>
          <a:ln w="38100">
            <a:solidFill>
              <a:schemeClr val="tx1"/>
            </a:solidFill>
            <a:round/>
            <a:headEnd/>
            <a:tailEnd type="arrow" w="med" len="med"/>
          </a:ln>
          <a:effectLst>
            <a:outerShdw blurRad="63500" dist="230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23" name="Straight Arrow Connector 22"/>
          <p:cNvCxnSpPr>
            <a:cxnSpLocks noChangeShapeType="1"/>
            <a:stCxn id="12" idx="3"/>
            <a:endCxn id="4" idx="1"/>
          </p:cNvCxnSpPr>
          <p:nvPr/>
        </p:nvCxnSpPr>
        <p:spPr bwMode="auto">
          <a:xfrm flipV="1">
            <a:off x="5638800" y="1995325"/>
            <a:ext cx="1905000" cy="914400"/>
          </a:xfrm>
          <a:prstGeom prst="straightConnector1">
            <a:avLst/>
          </a:prstGeom>
          <a:noFill/>
          <a:ln w="38100">
            <a:solidFill>
              <a:schemeClr val="tx1"/>
            </a:solidFill>
            <a:round/>
            <a:headEnd/>
            <a:tailEnd type="arrow" w="med" len="med"/>
          </a:ln>
          <a:effectLst>
            <a:outerShdw blurRad="63500" dist="23000" dir="5400000" rotWithShape="0">
              <a:srgbClr val="000000">
                <a:alpha val="34999"/>
              </a:srgbClr>
            </a:outerShdw>
          </a:effectLst>
          <a:extLst>
            <a:ext uri="{909E8E84-426E-40DD-AFC4-6F175D3DCCD1}">
              <a14:hiddenFill xmlns:a14="http://schemas.microsoft.com/office/drawing/2010/main">
                <a:noFill/>
              </a14:hiddenFill>
            </a:ext>
          </a:extLst>
        </p:spPr>
      </p:cxnSp>
      <p:sp>
        <p:nvSpPr>
          <p:cNvPr id="36886" name="TextBox 154"/>
          <p:cNvSpPr txBox="1">
            <a:spLocks noChangeArrowheads="1"/>
          </p:cNvSpPr>
          <p:nvPr/>
        </p:nvSpPr>
        <p:spPr bwMode="auto">
          <a:xfrm>
            <a:off x="6324600" y="2038189"/>
            <a:ext cx="990600" cy="3231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zh-CN" sz="1500">
                <a:ea typeface="SimSun" charset="0"/>
              </a:rPr>
              <a:t>Mix2:  1</a:t>
            </a:r>
          </a:p>
        </p:txBody>
      </p:sp>
      <p:sp>
        <p:nvSpPr>
          <p:cNvPr id="36887" name="TextBox 155"/>
          <p:cNvSpPr txBox="1">
            <a:spLocks noChangeArrowheads="1"/>
          </p:cNvSpPr>
          <p:nvPr/>
        </p:nvSpPr>
        <p:spPr bwMode="auto">
          <a:xfrm>
            <a:off x="6172200" y="2723989"/>
            <a:ext cx="990600" cy="3231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zh-CN" sz="1500">
                <a:ea typeface="SimSun" charset="0"/>
              </a:rPr>
              <a:t>Mix1:  1</a:t>
            </a:r>
          </a:p>
        </p:txBody>
      </p:sp>
      <p:sp>
        <p:nvSpPr>
          <p:cNvPr id="36888" name="TextBox 156"/>
          <p:cNvSpPr txBox="1">
            <a:spLocks noChangeArrowheads="1"/>
          </p:cNvSpPr>
          <p:nvPr/>
        </p:nvSpPr>
        <p:spPr bwMode="auto">
          <a:xfrm>
            <a:off x="6172200" y="3366926"/>
            <a:ext cx="914400" cy="3231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zh-CN" sz="1500">
                <a:ea typeface="SimSun" charset="0"/>
              </a:rPr>
              <a:t>Mix3:  1</a:t>
            </a:r>
          </a:p>
        </p:txBody>
      </p:sp>
      <p:cxnSp>
        <p:nvCxnSpPr>
          <p:cNvPr id="27" name="Straight Arrow Connector 26"/>
          <p:cNvCxnSpPr>
            <a:cxnSpLocks noChangeShapeType="1"/>
            <a:stCxn id="4" idx="3"/>
          </p:cNvCxnSpPr>
          <p:nvPr/>
        </p:nvCxnSpPr>
        <p:spPr bwMode="auto">
          <a:xfrm>
            <a:off x="8458200" y="1995325"/>
            <a:ext cx="1752600" cy="1588"/>
          </a:xfrm>
          <a:prstGeom prst="straightConnector1">
            <a:avLst/>
          </a:prstGeom>
          <a:noFill/>
          <a:ln w="38100">
            <a:solidFill>
              <a:schemeClr val="tx1"/>
            </a:solidFill>
            <a:round/>
            <a:headEnd/>
            <a:tailEnd type="arrow" w="med" len="med"/>
          </a:ln>
          <a:effectLst>
            <a:outerShdw blurRad="63500" dist="230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28" name="Straight Arrow Connector 27"/>
          <p:cNvCxnSpPr>
            <a:cxnSpLocks noChangeShapeType="1"/>
          </p:cNvCxnSpPr>
          <p:nvPr/>
        </p:nvCxnSpPr>
        <p:spPr bwMode="auto">
          <a:xfrm>
            <a:off x="8458200" y="2909725"/>
            <a:ext cx="1828800" cy="1588"/>
          </a:xfrm>
          <a:prstGeom prst="straightConnector1">
            <a:avLst/>
          </a:prstGeom>
          <a:noFill/>
          <a:ln w="38100">
            <a:solidFill>
              <a:schemeClr val="tx1"/>
            </a:solidFill>
            <a:round/>
            <a:headEnd/>
            <a:tailEnd type="arrow" w="med" len="med"/>
          </a:ln>
          <a:effectLst>
            <a:outerShdw blurRad="63500" dist="230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29" name="Straight Arrow Connector 28"/>
          <p:cNvCxnSpPr>
            <a:cxnSpLocks noChangeShapeType="1"/>
          </p:cNvCxnSpPr>
          <p:nvPr/>
        </p:nvCxnSpPr>
        <p:spPr bwMode="auto">
          <a:xfrm>
            <a:off x="8458200" y="3747925"/>
            <a:ext cx="1828800" cy="1588"/>
          </a:xfrm>
          <a:prstGeom prst="straightConnector1">
            <a:avLst/>
          </a:prstGeom>
          <a:noFill/>
          <a:ln w="38100">
            <a:solidFill>
              <a:schemeClr val="tx1"/>
            </a:solidFill>
            <a:round/>
            <a:headEnd/>
            <a:tailEnd type="arrow" w="med" len="med"/>
          </a:ln>
          <a:effectLst>
            <a:outerShdw blurRad="63500" dist="23000" dir="5400000" rotWithShape="0">
              <a:srgbClr val="000000">
                <a:alpha val="34999"/>
              </a:srgbClr>
            </a:outerShdw>
          </a:effectLst>
          <a:extLst>
            <a:ext uri="{909E8E84-426E-40DD-AFC4-6F175D3DCCD1}">
              <a14:hiddenFill xmlns:a14="http://schemas.microsoft.com/office/drawing/2010/main">
                <a:noFill/>
              </a14:hiddenFill>
            </a:ext>
          </a:extLst>
        </p:spPr>
      </p:cxnSp>
      <p:sp>
        <p:nvSpPr>
          <p:cNvPr id="36892" name="TextBox 171"/>
          <p:cNvSpPr txBox="1">
            <a:spLocks noChangeArrowheads="1"/>
          </p:cNvSpPr>
          <p:nvPr/>
        </p:nvSpPr>
        <p:spPr bwMode="auto">
          <a:xfrm>
            <a:off x="8763000" y="1842926"/>
            <a:ext cx="1066800" cy="3231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zh-CN" sz="1500">
                <a:ea typeface="SimSun" charset="0"/>
              </a:rPr>
              <a:t>Alice2: 1</a:t>
            </a:r>
          </a:p>
        </p:txBody>
      </p:sp>
      <p:sp>
        <p:nvSpPr>
          <p:cNvPr id="36893" name="TextBox 172"/>
          <p:cNvSpPr txBox="1">
            <a:spLocks noChangeArrowheads="1"/>
          </p:cNvSpPr>
          <p:nvPr/>
        </p:nvSpPr>
        <p:spPr bwMode="auto">
          <a:xfrm>
            <a:off x="8763000" y="2681126"/>
            <a:ext cx="1066800" cy="3231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zh-CN" sz="1500">
                <a:ea typeface="SimSun" charset="0"/>
              </a:rPr>
              <a:t>Bob2:  1</a:t>
            </a:r>
          </a:p>
        </p:txBody>
      </p:sp>
      <p:sp>
        <p:nvSpPr>
          <p:cNvPr id="36894" name="TextBox 173"/>
          <p:cNvSpPr txBox="1">
            <a:spLocks noChangeArrowheads="1"/>
          </p:cNvSpPr>
          <p:nvPr/>
        </p:nvSpPr>
        <p:spPr bwMode="auto">
          <a:xfrm>
            <a:off x="8686800" y="3562189"/>
            <a:ext cx="1295400" cy="3231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zh-CN" sz="1500">
                <a:ea typeface="SimSun" charset="0"/>
              </a:rPr>
              <a:t>Carol2: 1</a:t>
            </a:r>
          </a:p>
        </p:txBody>
      </p:sp>
      <p:sp>
        <p:nvSpPr>
          <p:cNvPr id="36895" name="Rectangle 30"/>
          <p:cNvSpPr>
            <a:spLocks noChangeArrowheads="1"/>
          </p:cNvSpPr>
          <p:nvPr/>
        </p:nvSpPr>
        <p:spPr bwMode="auto">
          <a:xfrm>
            <a:off x="783771" y="4386943"/>
            <a:ext cx="105809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just">
              <a:buFont typeface="Wingdings" charset="2"/>
              <a:buChar char="ü"/>
            </a:pPr>
            <a:r>
              <a:rPr lang="en-US" altLang="zh-CN" dirty="0">
                <a:latin typeface="Times New Roman" charset="0"/>
                <a:ea typeface="Times New Roman" charset="0"/>
                <a:cs typeface="Times New Roman" charset="0"/>
              </a:rPr>
              <a:t> Users to send their funds to a central pool and later retrieve the funds to a different Bitcoin address.</a:t>
            </a:r>
          </a:p>
          <a:p>
            <a:pPr algn="just">
              <a:buFont typeface="Wingdings" charset="2"/>
              <a:buChar char="ü"/>
            </a:pPr>
            <a:r>
              <a:rPr lang="en-US" altLang="zh-CN" dirty="0">
                <a:latin typeface="Times New Roman" charset="0"/>
                <a:ea typeface="Times New Roman" charset="0"/>
                <a:cs typeface="Times New Roman" charset="0"/>
              </a:rPr>
              <a:t> These services combine the inputs of many users so that the outputs are difficult to trace back to the inputs. </a:t>
            </a:r>
          </a:p>
        </p:txBody>
      </p:sp>
      <p:sp>
        <p:nvSpPr>
          <p:cNvPr id="36896" name="Rectangle 32"/>
          <p:cNvSpPr>
            <a:spLocks noChangeArrowheads="1"/>
          </p:cNvSpPr>
          <p:nvPr/>
        </p:nvSpPr>
        <p:spPr bwMode="auto">
          <a:xfrm>
            <a:off x="1752600" y="5118800"/>
            <a:ext cx="8763000"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Arial" charset="0"/>
                <a:cs typeface="Arial" charset="0"/>
              </a:defRPr>
            </a:lvl1pPr>
            <a:lvl2pPr>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just">
              <a:spcBef>
                <a:spcPct val="30000"/>
              </a:spcBef>
              <a:buFont typeface="Wingdings" charset="2"/>
              <a:buChar char="§"/>
            </a:pPr>
            <a:r>
              <a:rPr lang="en-US" altLang="zh-CN" b="1" dirty="0">
                <a:latin typeface="Times New Roman" charset="0"/>
                <a:ea typeface="Times New Roman" charset="0"/>
                <a:cs typeface="Times New Roman" charset="0"/>
              </a:rPr>
              <a:t> Drawback </a:t>
            </a:r>
          </a:p>
          <a:p>
            <a:pPr lvl="1" algn="just">
              <a:spcBef>
                <a:spcPct val="30000"/>
              </a:spcBef>
              <a:buFont typeface="Wingdings" charset="2"/>
              <a:buChar char="§"/>
            </a:pPr>
            <a:r>
              <a:rPr lang="en-US" altLang="zh-CN" dirty="0">
                <a:latin typeface="Times New Roman" charset="0"/>
                <a:ea typeface="Times New Roman" charset="0"/>
                <a:cs typeface="Times New Roman" charset="0"/>
              </a:rPr>
              <a:t>Delay between the deposit and the withdrawal.</a:t>
            </a:r>
          </a:p>
          <a:p>
            <a:pPr lvl="1" algn="just">
              <a:spcBef>
                <a:spcPct val="30000"/>
              </a:spcBef>
              <a:buFont typeface="Wingdings" charset="2"/>
              <a:buChar char="§"/>
            </a:pPr>
            <a:r>
              <a:rPr lang="en-US" altLang="zh-CN" dirty="0">
                <a:latin typeface="Times New Roman" charset="0"/>
                <a:ea typeface="Times New Roman" charset="0"/>
                <a:cs typeface="Times New Roman" charset="0"/>
              </a:rPr>
              <a:t>  vulnerable to Sybil attacks</a:t>
            </a:r>
          </a:p>
          <a:p>
            <a:pPr lvl="1" algn="just">
              <a:spcBef>
                <a:spcPct val="30000"/>
              </a:spcBef>
              <a:buFont typeface="Wingdings" charset="2"/>
              <a:buChar char="§"/>
            </a:pPr>
            <a:r>
              <a:rPr lang="en-US" altLang="zh-CN" dirty="0">
                <a:latin typeface="Times New Roman" charset="0"/>
                <a:ea typeface="Times New Roman" charset="0"/>
                <a:cs typeface="Times New Roman" charset="0"/>
              </a:rPr>
              <a:t> Lack of trust from the operator</a:t>
            </a:r>
          </a:p>
        </p:txBody>
      </p:sp>
    </p:spTree>
    <p:extLst>
      <p:ext uri="{BB962C8B-B14F-4D97-AF65-F5344CB8AC3E}">
        <p14:creationId xmlns:p14="http://schemas.microsoft.com/office/powerpoint/2010/main" val="19341937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horizontal)">
                                      <p:cBhvr>
                                        <p:cTn id="31" dur="500"/>
                                        <p:tgtEl>
                                          <p:spTgt spid="1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linds(horizontal)">
                                      <p:cBhvr>
                                        <p:cTn id="34" dur="500"/>
                                        <p:tgtEl>
                                          <p:spTgt spid="13"/>
                                        </p:tgtEl>
                                      </p:cBhvr>
                                    </p:animEffect>
                                  </p:childTnLst>
                                </p:cTn>
                              </p:par>
                              <p:par>
                                <p:cTn id="35" presetID="3" presetClass="entr" presetSubtype="1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6878"/>
                                        </p:tgtEl>
                                        <p:attrNameLst>
                                          <p:attrName>style.visibility</p:attrName>
                                        </p:attrNameLst>
                                      </p:cBhvr>
                                      <p:to>
                                        <p:strVal val="visible"/>
                                      </p:to>
                                    </p:set>
                                    <p:animEffect transition="in" filter="blinds(horizontal)">
                                      <p:cBhvr>
                                        <p:cTn id="40" dur="500"/>
                                        <p:tgtEl>
                                          <p:spTgt spid="36878"/>
                                        </p:tgtEl>
                                      </p:cBhvr>
                                    </p:animEffect>
                                  </p:childTnLst>
                                </p:cTn>
                              </p:par>
                              <p:par>
                                <p:cTn id="41" presetID="3" presetClass="entr" presetSubtype="1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linds(horizontal)">
                                      <p:cBhvr>
                                        <p:cTn id="43" dur="500"/>
                                        <p:tgtEl>
                                          <p:spTgt spid="16"/>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36880"/>
                                        </p:tgtEl>
                                        <p:attrNameLst>
                                          <p:attrName>style.visibility</p:attrName>
                                        </p:attrNameLst>
                                      </p:cBhvr>
                                      <p:to>
                                        <p:strVal val="visible"/>
                                      </p:to>
                                    </p:set>
                                    <p:animEffect transition="in" filter="blinds(horizontal)">
                                      <p:cBhvr>
                                        <p:cTn id="46" dur="500"/>
                                        <p:tgtEl>
                                          <p:spTgt spid="36880"/>
                                        </p:tgtEl>
                                      </p:cBhvr>
                                    </p:animEffect>
                                  </p:childTnLst>
                                </p:cTn>
                              </p:par>
                              <p:par>
                                <p:cTn id="47" presetID="3" presetClass="entr" presetSubtype="1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linds(horizontal)">
                                      <p:cBhvr>
                                        <p:cTn id="49" dur="500"/>
                                        <p:tgtEl>
                                          <p:spTgt spid="18"/>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36882"/>
                                        </p:tgtEl>
                                        <p:attrNameLst>
                                          <p:attrName>style.visibility</p:attrName>
                                        </p:attrNameLst>
                                      </p:cBhvr>
                                      <p:to>
                                        <p:strVal val="visible"/>
                                      </p:to>
                                    </p:set>
                                    <p:animEffect transition="in" filter="blinds(horizontal)">
                                      <p:cBhvr>
                                        <p:cTn id="52" dur="500"/>
                                        <p:tgtEl>
                                          <p:spTgt spid="36882"/>
                                        </p:tgtEl>
                                      </p:cBhvr>
                                    </p:animEffect>
                                  </p:childTnLst>
                                </p:cTn>
                              </p:par>
                              <p:par>
                                <p:cTn id="53" presetID="3" presetClass="entr" presetSubtype="1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blinds(horizontal)">
                                      <p:cBhvr>
                                        <p:cTn id="55" dur="500"/>
                                        <p:tgtEl>
                                          <p:spTgt spid="20"/>
                                        </p:tgtEl>
                                      </p:cBhvr>
                                    </p:animEffect>
                                  </p:childTnLst>
                                </p:cTn>
                              </p:par>
                              <p:par>
                                <p:cTn id="56" presetID="3" presetClass="entr" presetSubtype="1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blinds(horizontal)">
                                      <p:cBhvr>
                                        <p:cTn id="58" dur="500"/>
                                        <p:tgtEl>
                                          <p:spTgt spid="22"/>
                                        </p:tgtEl>
                                      </p:cBhvr>
                                    </p:animEffect>
                                  </p:childTnLst>
                                </p:cTn>
                              </p:par>
                              <p:par>
                                <p:cTn id="59" presetID="3" presetClass="entr" presetSubtype="1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blinds(horizontal)">
                                      <p:cBhvr>
                                        <p:cTn id="61" dur="500"/>
                                        <p:tgtEl>
                                          <p:spTgt spid="23"/>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36886"/>
                                        </p:tgtEl>
                                        <p:attrNameLst>
                                          <p:attrName>style.visibility</p:attrName>
                                        </p:attrNameLst>
                                      </p:cBhvr>
                                      <p:to>
                                        <p:strVal val="visible"/>
                                      </p:to>
                                    </p:set>
                                    <p:animEffect transition="in" filter="blinds(horizontal)">
                                      <p:cBhvr>
                                        <p:cTn id="64" dur="500"/>
                                        <p:tgtEl>
                                          <p:spTgt spid="36886"/>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36887"/>
                                        </p:tgtEl>
                                        <p:attrNameLst>
                                          <p:attrName>style.visibility</p:attrName>
                                        </p:attrNameLst>
                                      </p:cBhvr>
                                      <p:to>
                                        <p:strVal val="visible"/>
                                      </p:to>
                                    </p:set>
                                    <p:animEffect transition="in" filter="blinds(horizontal)">
                                      <p:cBhvr>
                                        <p:cTn id="67" dur="500"/>
                                        <p:tgtEl>
                                          <p:spTgt spid="36887"/>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36888"/>
                                        </p:tgtEl>
                                        <p:attrNameLst>
                                          <p:attrName>style.visibility</p:attrName>
                                        </p:attrNameLst>
                                      </p:cBhvr>
                                      <p:to>
                                        <p:strVal val="visible"/>
                                      </p:to>
                                    </p:set>
                                    <p:animEffect transition="in" filter="blinds(horizontal)">
                                      <p:cBhvr>
                                        <p:cTn id="70" dur="500"/>
                                        <p:tgtEl>
                                          <p:spTgt spid="36888"/>
                                        </p:tgtEl>
                                      </p:cBhvr>
                                    </p:animEffect>
                                  </p:childTnLst>
                                </p:cTn>
                              </p:par>
                              <p:par>
                                <p:cTn id="71" presetID="3" presetClass="entr" presetSubtype="1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blinds(horizontal)">
                                      <p:cBhvr>
                                        <p:cTn id="73" dur="500"/>
                                        <p:tgtEl>
                                          <p:spTgt spid="27"/>
                                        </p:tgtEl>
                                      </p:cBhvr>
                                    </p:animEffect>
                                  </p:childTnLst>
                                </p:cTn>
                              </p:par>
                              <p:par>
                                <p:cTn id="74" presetID="3" presetClass="entr" presetSubtype="10"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blinds(horizontal)">
                                      <p:cBhvr>
                                        <p:cTn id="76" dur="500"/>
                                        <p:tgtEl>
                                          <p:spTgt spid="28"/>
                                        </p:tgtEl>
                                      </p:cBhvr>
                                    </p:animEffect>
                                  </p:childTnLst>
                                </p:cTn>
                              </p:par>
                              <p:par>
                                <p:cTn id="77" presetID="3" presetClass="entr" presetSubtype="10" fill="hold"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blinds(horizontal)">
                                      <p:cBhvr>
                                        <p:cTn id="79" dur="500"/>
                                        <p:tgtEl>
                                          <p:spTgt spid="29"/>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36892"/>
                                        </p:tgtEl>
                                        <p:attrNameLst>
                                          <p:attrName>style.visibility</p:attrName>
                                        </p:attrNameLst>
                                      </p:cBhvr>
                                      <p:to>
                                        <p:strVal val="visible"/>
                                      </p:to>
                                    </p:set>
                                    <p:animEffect transition="in" filter="blinds(horizontal)">
                                      <p:cBhvr>
                                        <p:cTn id="82" dur="500"/>
                                        <p:tgtEl>
                                          <p:spTgt spid="36892"/>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36893"/>
                                        </p:tgtEl>
                                        <p:attrNameLst>
                                          <p:attrName>style.visibility</p:attrName>
                                        </p:attrNameLst>
                                      </p:cBhvr>
                                      <p:to>
                                        <p:strVal val="visible"/>
                                      </p:to>
                                    </p:set>
                                    <p:animEffect transition="in" filter="blinds(horizontal)">
                                      <p:cBhvr>
                                        <p:cTn id="85" dur="500"/>
                                        <p:tgtEl>
                                          <p:spTgt spid="36893"/>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36894"/>
                                        </p:tgtEl>
                                        <p:attrNameLst>
                                          <p:attrName>style.visibility</p:attrName>
                                        </p:attrNameLst>
                                      </p:cBhvr>
                                      <p:to>
                                        <p:strVal val="visible"/>
                                      </p:to>
                                    </p:set>
                                    <p:animEffect transition="in" filter="blinds(horizontal)">
                                      <p:cBhvr>
                                        <p:cTn id="88" dur="500"/>
                                        <p:tgtEl>
                                          <p:spTgt spid="36894"/>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36895"/>
                                        </p:tgtEl>
                                        <p:attrNameLst>
                                          <p:attrName>style.visibility</p:attrName>
                                        </p:attrNameLst>
                                      </p:cBhvr>
                                      <p:to>
                                        <p:strVal val="visible"/>
                                      </p:to>
                                    </p:set>
                                    <p:animEffect transition="in" filter="blinds(horizontal)">
                                      <p:cBhvr>
                                        <p:cTn id="93" dur="500"/>
                                        <p:tgtEl>
                                          <p:spTgt spid="36895"/>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36896"/>
                                        </p:tgtEl>
                                        <p:attrNameLst>
                                          <p:attrName>style.visibility</p:attrName>
                                        </p:attrNameLst>
                                      </p:cBhvr>
                                      <p:to>
                                        <p:strVal val="visible"/>
                                      </p:to>
                                    </p:set>
                                    <p:animEffect transition="in" filter="blinds(horizontal)">
                                      <p:cBhvr>
                                        <p:cTn id="98" dur="500"/>
                                        <p:tgtEl>
                                          <p:spTgt spid="36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36878" grpId="0" animBg="1"/>
      <p:bldP spid="36880" grpId="0" animBg="1"/>
      <p:bldP spid="36882" grpId="0" animBg="1"/>
      <p:bldP spid="36886" grpId="0" animBg="1"/>
      <p:bldP spid="36887" grpId="0" animBg="1"/>
      <p:bldP spid="36888" grpId="0" animBg="1"/>
      <p:bldP spid="36892" grpId="0" animBg="1"/>
      <p:bldP spid="36893" grpId="0" animBg="1"/>
      <p:bldP spid="36894" grpId="0" animBg="1"/>
      <p:bldP spid="36895" grpId="0"/>
      <p:bldP spid="3689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6"/>
          <p:cNvSpPr>
            <a:spLocks noGrp="1"/>
          </p:cNvSpPr>
          <p:nvPr>
            <p:ph type="title"/>
          </p:nvPr>
        </p:nvSpPr>
        <p:spPr>
          <a:xfrm>
            <a:off x="0" y="685800"/>
            <a:ext cx="12192000" cy="620186"/>
          </a:xfrm>
          <a:solidFill>
            <a:schemeClr val="accent2"/>
          </a:solidFill>
        </p:spPr>
        <p:txBody>
          <a:bodyPr>
            <a:normAutofit/>
          </a:bodyPr>
          <a:lstStyle/>
          <a:p>
            <a:pPr eaLnBrk="1" hangingPunct="1"/>
            <a:r>
              <a:rPr lang="en-US" altLang="zh-CN" sz="2400" dirty="0">
                <a:solidFill>
                  <a:schemeClr val="bg1"/>
                </a:solidFill>
                <a:latin typeface="Times New Roman" charset="0"/>
                <a:ea typeface="Times New Roman" charset="0"/>
                <a:cs typeface="Times New Roman" charset="0"/>
              </a:rPr>
              <a:t>Comparison of different Privacy enhancing Schemes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04509596"/>
              </p:ext>
            </p:extLst>
          </p:nvPr>
        </p:nvGraphicFramePr>
        <p:xfrm>
          <a:off x="-1" y="1317191"/>
          <a:ext cx="12192000" cy="4527270"/>
        </p:xfrm>
        <a:graphic>
          <a:graphicData uri="http://schemas.openxmlformats.org/drawingml/2006/table">
            <a:tbl>
              <a:tblPr firstRow="1" bandRow="1">
                <a:tableStyleId>{5C22544A-7EE6-4342-B048-85BDC9FD1C3A}</a:tableStyleId>
              </a:tblPr>
              <a:tblGrid>
                <a:gridCol w="890650"/>
                <a:gridCol w="866899"/>
                <a:gridCol w="3693226"/>
                <a:gridCol w="3123210"/>
                <a:gridCol w="3618015"/>
              </a:tblGrid>
              <a:tr h="40570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i="0" kern="1200" dirty="0" smtClean="0">
                          <a:solidFill>
                            <a:schemeClr val="tx1"/>
                          </a:solidFill>
                          <a:effectLst/>
                          <a:latin typeface="Times New Roman" charset="0"/>
                          <a:ea typeface="Times New Roman" charset="0"/>
                          <a:cs typeface="Times New Roman" charset="0"/>
                        </a:rPr>
                        <a:t>Proposals </a:t>
                      </a:r>
                      <a:endParaRPr lang="en-US" sz="1100" b="1" i="0" dirty="0" smtClean="0">
                        <a:solidFill>
                          <a:schemeClr val="tx1"/>
                        </a:solidFill>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i="0" kern="1200" dirty="0" smtClean="0">
                          <a:solidFill>
                            <a:schemeClr val="tx1"/>
                          </a:solidFill>
                          <a:effectLst/>
                          <a:latin typeface="Times New Roman" charset="0"/>
                          <a:ea typeface="Times New Roman" charset="0"/>
                          <a:cs typeface="Times New Roman" charset="0"/>
                        </a:rPr>
                        <a:t>Type/Class </a:t>
                      </a:r>
                      <a:endParaRPr lang="en-US" sz="1100" b="1" i="0" dirty="0" smtClean="0">
                        <a:solidFill>
                          <a:schemeClr val="tx1"/>
                        </a:solidFill>
                        <a:latin typeface="Times New Roman" charset="0"/>
                        <a:ea typeface="Times New Roman" charset="0"/>
                        <a:cs typeface="Times New Roman" charset="0"/>
                      </a:endParaRPr>
                    </a:p>
                    <a:p>
                      <a:endParaRPr lang="en-US" sz="1100" b="1" i="0" dirty="0">
                        <a:solidFill>
                          <a:schemeClr val="tx1"/>
                        </a:solidFill>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i="0" kern="1200" dirty="0" smtClean="0">
                          <a:solidFill>
                            <a:schemeClr val="tx1"/>
                          </a:solidFill>
                          <a:effectLst/>
                          <a:latin typeface="Times New Roman" charset="0"/>
                          <a:ea typeface="Times New Roman" charset="0"/>
                          <a:cs typeface="Times New Roman" charset="0"/>
                        </a:rPr>
                        <a:t>Distinct features and properties </a:t>
                      </a:r>
                    </a:p>
                    <a:p>
                      <a:endParaRPr lang="en-US" sz="1100" b="1" i="0" dirty="0">
                        <a:solidFill>
                          <a:schemeClr val="tx1"/>
                        </a:solidFill>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i="0" kern="1200" dirty="0" smtClean="0">
                          <a:solidFill>
                            <a:schemeClr val="tx1"/>
                          </a:solidFill>
                          <a:effectLst/>
                          <a:latin typeface="Times New Roman" charset="0"/>
                          <a:ea typeface="Times New Roman" charset="0"/>
                          <a:cs typeface="Times New Roman" charset="0"/>
                        </a:rPr>
                        <a:t>Advantages </a:t>
                      </a:r>
                      <a:endParaRPr lang="en-US" sz="1100" b="1" i="0" dirty="0" smtClean="0">
                        <a:solidFill>
                          <a:schemeClr val="tx1"/>
                        </a:solidFill>
                        <a:latin typeface="Times New Roman" charset="0"/>
                        <a:ea typeface="Times New Roman" charset="0"/>
                        <a:cs typeface="Times New Roman" charset="0"/>
                      </a:endParaRPr>
                    </a:p>
                    <a:p>
                      <a:endParaRPr lang="en-US" sz="1100" b="1" i="0" dirty="0">
                        <a:solidFill>
                          <a:schemeClr val="tx1"/>
                        </a:solidFill>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i="0" kern="1200" dirty="0" smtClean="0">
                          <a:solidFill>
                            <a:schemeClr val="tx1"/>
                          </a:solidFill>
                          <a:effectLst/>
                          <a:latin typeface="Times New Roman" charset="0"/>
                          <a:ea typeface="Times New Roman" charset="0"/>
                          <a:cs typeface="Times New Roman" charset="0"/>
                        </a:rPr>
                        <a:t>Disadvantages </a:t>
                      </a:r>
                      <a:endParaRPr lang="en-US" sz="1100" b="1" i="0" dirty="0" smtClean="0">
                        <a:solidFill>
                          <a:schemeClr val="tx1"/>
                        </a:solidFill>
                        <a:latin typeface="Times New Roman" charset="0"/>
                        <a:ea typeface="Times New Roman" charset="0"/>
                        <a:cs typeface="Times New Roman" charset="0"/>
                      </a:endParaRPr>
                    </a:p>
                    <a:p>
                      <a:endParaRPr lang="en-US" sz="1100" b="1" i="0" dirty="0">
                        <a:solidFill>
                          <a:schemeClr val="tx1"/>
                        </a:solidFill>
                        <a:latin typeface="Times New Roman" charset="0"/>
                        <a:ea typeface="Times New Roman" charset="0"/>
                        <a:cs typeface="Times New Roman" charset="0"/>
                      </a:endParaRPr>
                    </a:p>
                  </a:txBody>
                  <a:tcPr/>
                </a:tc>
              </a:tr>
              <a:tr h="72447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err="1" smtClean="0">
                          <a:solidFill>
                            <a:schemeClr val="dk1"/>
                          </a:solidFill>
                          <a:effectLst/>
                          <a:latin typeface="Times New Roman" charset="0"/>
                          <a:ea typeface="Times New Roman" charset="0"/>
                          <a:cs typeface="Times New Roman" charset="0"/>
                        </a:rPr>
                        <a:t>ConJoin</a:t>
                      </a:r>
                      <a:r>
                        <a:rPr lang="en-US" sz="1100" i="0" kern="1200" dirty="0" smtClean="0">
                          <a:solidFill>
                            <a:schemeClr val="dk1"/>
                          </a:solidFill>
                          <a:effectLst/>
                          <a:latin typeface="Times New Roman" charset="0"/>
                          <a:ea typeface="Times New Roman" charset="0"/>
                          <a:cs typeface="Times New Roman" charset="0"/>
                        </a:rPr>
                        <a:t> </a:t>
                      </a:r>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100" i="0" kern="1200" dirty="0" smtClean="0">
                          <a:solidFill>
                            <a:schemeClr val="dk1"/>
                          </a:solidFill>
                          <a:effectLst/>
                          <a:latin typeface="Times New Roman" charset="0"/>
                          <a:ea typeface="Times New Roman" charset="0"/>
                          <a:cs typeface="Times New Roman" charset="0"/>
                        </a:rPr>
                        <a:t>P2P </a:t>
                      </a:r>
                      <a:endParaRPr lang="is-I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c>
                  <a:txBody>
                    <a:bodyPr/>
                    <a:lstStyle/>
                    <a:p>
                      <a:r>
                        <a:rPr lang="en-US" sz="1100" i="0" kern="1200" dirty="0" smtClean="0">
                          <a:solidFill>
                            <a:schemeClr val="dk1"/>
                          </a:solidFill>
                          <a:effectLst/>
                          <a:latin typeface="Times New Roman" charset="0"/>
                          <a:ea typeface="Times New Roman" charset="0"/>
                          <a:cs typeface="Times New Roman" charset="0"/>
                        </a:rPr>
                        <a:t>uses multi-signature transactions to enhance privacy </a:t>
                      </a:r>
                      <a:endParaRPr lang="en-U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Prevent thefts, lower</a:t>
                      </a:r>
                      <a:r>
                        <a:rPr lang="en-US" sz="1100" i="0" kern="1200" baseline="0" dirty="0" smtClean="0">
                          <a:solidFill>
                            <a:schemeClr val="dk1"/>
                          </a:solidFill>
                          <a:effectLst/>
                          <a:latin typeface="Times New Roman" charset="0"/>
                          <a:ea typeface="Times New Roman" charset="0"/>
                          <a:cs typeface="Times New Roman" charset="0"/>
                        </a:rPr>
                        <a:t> </a:t>
                      </a:r>
                      <a:r>
                        <a:rPr lang="en-US" sz="1100" i="0" kern="1200" dirty="0" smtClean="0">
                          <a:solidFill>
                            <a:schemeClr val="dk1"/>
                          </a:solidFill>
                          <a:effectLst/>
                          <a:latin typeface="Times New Roman" charset="0"/>
                          <a:ea typeface="Times New Roman" charset="0"/>
                          <a:cs typeface="Times New Roman" charset="0"/>
                        </a:rPr>
                        <a:t> transaction fee </a:t>
                      </a:r>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c>
                  <a:txBody>
                    <a:bodyPr/>
                    <a:lstStyle/>
                    <a:p>
                      <a:r>
                        <a:rPr lang="en-US" sz="1100" i="0" kern="1200" dirty="0" smtClean="0">
                          <a:solidFill>
                            <a:schemeClr val="dk1"/>
                          </a:solidFill>
                          <a:effectLst/>
                          <a:latin typeface="Times New Roman" charset="0"/>
                          <a:ea typeface="Times New Roman" charset="0"/>
                          <a:cs typeface="Times New Roman" charset="0"/>
                        </a:rPr>
                        <a:t>anonymity level depends on the number of participants, vulnerable to </a:t>
                      </a:r>
                      <a:r>
                        <a:rPr lang="en-US" sz="1100" i="0" kern="1200" dirty="0" err="1" smtClean="0">
                          <a:solidFill>
                            <a:schemeClr val="dk1"/>
                          </a:solidFill>
                          <a:effectLst/>
                          <a:latin typeface="Times New Roman" charset="0"/>
                          <a:ea typeface="Times New Roman" charset="0"/>
                          <a:cs typeface="Times New Roman" charset="0"/>
                        </a:rPr>
                        <a:t>DoS</a:t>
                      </a:r>
                      <a:r>
                        <a:rPr lang="en-US" sz="1100" i="0" kern="1200" dirty="0" smtClean="0">
                          <a:solidFill>
                            <a:schemeClr val="dk1"/>
                          </a:solidFill>
                          <a:effectLst/>
                          <a:latin typeface="Times New Roman" charset="0"/>
                          <a:ea typeface="Times New Roman" charset="0"/>
                          <a:cs typeface="Times New Roman" charset="0"/>
                        </a:rPr>
                        <a:t>, Sybil and intersection attacks, prevents plausible deniability </a:t>
                      </a:r>
                      <a:endParaRPr lang="en-US" sz="1100" i="0" dirty="0">
                        <a:latin typeface="Times New Roman" charset="0"/>
                        <a:ea typeface="Times New Roman" charset="0"/>
                        <a:cs typeface="Times New Roman" charset="0"/>
                      </a:endParaRPr>
                    </a:p>
                  </a:txBody>
                  <a:tcPr/>
                </a:tc>
              </a:tr>
              <a:tr h="883864">
                <a:tc>
                  <a:txBody>
                    <a:bodyPr/>
                    <a:lstStyle/>
                    <a:p>
                      <a:r>
                        <a:rPr lang="en-US" sz="1100" i="0" kern="1200" dirty="0" err="1" smtClean="0">
                          <a:solidFill>
                            <a:schemeClr val="dk1"/>
                          </a:solidFill>
                          <a:effectLst/>
                          <a:latin typeface="Times New Roman" charset="0"/>
                          <a:ea typeface="Times New Roman" charset="0"/>
                          <a:cs typeface="Times New Roman" charset="0"/>
                        </a:rPr>
                        <a:t>CoinShuffle</a:t>
                      </a:r>
                      <a:r>
                        <a:rPr lang="en-US" sz="1100" i="0" kern="1200" dirty="0" smtClean="0">
                          <a:solidFill>
                            <a:schemeClr val="dk1"/>
                          </a:solidFill>
                          <a:effectLst/>
                          <a:latin typeface="Times New Roman" charset="0"/>
                          <a:ea typeface="Times New Roman" charset="0"/>
                          <a:cs typeface="Times New Roman" charset="0"/>
                        </a:rPr>
                        <a:t> </a:t>
                      </a:r>
                      <a:endParaRPr lang="en-U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100" i="0" kern="1200" dirty="0" smtClean="0">
                          <a:solidFill>
                            <a:schemeClr val="dk1"/>
                          </a:solidFill>
                          <a:effectLst/>
                          <a:latin typeface="Times New Roman" charset="0"/>
                          <a:ea typeface="Times New Roman" charset="0"/>
                          <a:cs typeface="Times New Roman" charset="0"/>
                        </a:rPr>
                        <a:t>P2P </a:t>
                      </a:r>
                      <a:endParaRPr lang="is-I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decentralized protocol for coordinating </a:t>
                      </a:r>
                      <a:r>
                        <a:rPr lang="en-US" sz="1100" i="0" kern="1200" dirty="0" err="1" smtClean="0">
                          <a:solidFill>
                            <a:schemeClr val="dk1"/>
                          </a:solidFill>
                          <a:effectLst/>
                          <a:latin typeface="Times New Roman" charset="0"/>
                          <a:ea typeface="Times New Roman" charset="0"/>
                          <a:cs typeface="Times New Roman" charset="0"/>
                        </a:rPr>
                        <a:t>CoinJoin</a:t>
                      </a:r>
                      <a:r>
                        <a:rPr lang="en-US" sz="1100" i="0" kern="1200" dirty="0" smtClean="0">
                          <a:solidFill>
                            <a:schemeClr val="dk1"/>
                          </a:solidFill>
                          <a:effectLst/>
                          <a:latin typeface="Times New Roman" charset="0"/>
                          <a:ea typeface="Times New Roman" charset="0"/>
                          <a:cs typeface="Times New Roman" charset="0"/>
                        </a:rPr>
                        <a:t> transactions through a cryptographic mixing protocol </a:t>
                      </a:r>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c>
                  <a:txBody>
                    <a:bodyPr/>
                    <a:lstStyle/>
                    <a:p>
                      <a:r>
                        <a:rPr lang="en-US" sz="1100" i="0" kern="1200" dirty="0" smtClean="0">
                          <a:solidFill>
                            <a:schemeClr val="dk1"/>
                          </a:solidFill>
                          <a:effectLst/>
                          <a:latin typeface="Times New Roman" charset="0"/>
                          <a:ea typeface="Times New Roman" charset="0"/>
                          <a:cs typeface="Times New Roman" charset="0"/>
                        </a:rPr>
                        <a:t>internal unlinkability, robust to </a:t>
                      </a:r>
                      <a:r>
                        <a:rPr lang="en-US" sz="1100" i="0" kern="1200" dirty="0" err="1" smtClean="0">
                          <a:solidFill>
                            <a:schemeClr val="dk1"/>
                          </a:solidFill>
                          <a:effectLst/>
                          <a:latin typeface="Times New Roman" charset="0"/>
                          <a:ea typeface="Times New Roman" charset="0"/>
                          <a:cs typeface="Times New Roman" charset="0"/>
                        </a:rPr>
                        <a:t>DoS</a:t>
                      </a:r>
                      <a:r>
                        <a:rPr lang="en-US" sz="1100" i="0" kern="1200" dirty="0" smtClean="0">
                          <a:solidFill>
                            <a:schemeClr val="dk1"/>
                          </a:solidFill>
                          <a:effectLst/>
                          <a:latin typeface="Times New Roman" charset="0"/>
                          <a:ea typeface="Times New Roman" charset="0"/>
                          <a:cs typeface="Times New Roman" charset="0"/>
                        </a:rPr>
                        <a:t> attacks, theft resistance </a:t>
                      </a:r>
                      <a:endParaRPr lang="en-U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lower anonymity level and deniability, prone to intersection and </a:t>
                      </a:r>
                      <a:r>
                        <a:rPr lang="en-US" sz="1100" i="0" kern="1200" dirty="0" err="1" smtClean="0">
                          <a:solidFill>
                            <a:schemeClr val="dk1"/>
                          </a:solidFill>
                          <a:effectLst/>
                          <a:latin typeface="Times New Roman" charset="0"/>
                          <a:ea typeface="Times New Roman" charset="0"/>
                          <a:cs typeface="Times New Roman" charset="0"/>
                        </a:rPr>
                        <a:t>sybil</a:t>
                      </a:r>
                      <a:r>
                        <a:rPr lang="en-US" sz="1100" i="0" kern="1200" dirty="0" smtClean="0">
                          <a:solidFill>
                            <a:schemeClr val="dk1"/>
                          </a:solidFill>
                          <a:effectLst/>
                          <a:latin typeface="Times New Roman" charset="0"/>
                          <a:ea typeface="Times New Roman" charset="0"/>
                          <a:cs typeface="Times New Roman" charset="0"/>
                        </a:rPr>
                        <a:t> attacks </a:t>
                      </a:r>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r>
              <a:tr h="724479">
                <a:tc>
                  <a:txBody>
                    <a:bodyPr/>
                    <a:lstStyle/>
                    <a:p>
                      <a:r>
                        <a:rPr lang="en-US" sz="1100" i="0" kern="1200" dirty="0" err="1" smtClean="0">
                          <a:solidFill>
                            <a:schemeClr val="dk1"/>
                          </a:solidFill>
                          <a:effectLst/>
                          <a:latin typeface="Times New Roman" charset="0"/>
                          <a:ea typeface="Times New Roman" charset="0"/>
                          <a:cs typeface="Times New Roman" charset="0"/>
                        </a:rPr>
                        <a:t>Xim</a:t>
                      </a:r>
                      <a:r>
                        <a:rPr lang="en-US" sz="1100" i="0" kern="1200" dirty="0" smtClean="0">
                          <a:solidFill>
                            <a:schemeClr val="dk1"/>
                          </a:solidFill>
                          <a:effectLst/>
                          <a:latin typeface="Times New Roman" charset="0"/>
                          <a:ea typeface="Times New Roman" charset="0"/>
                          <a:cs typeface="Times New Roman" charset="0"/>
                        </a:rPr>
                        <a:t> </a:t>
                      </a:r>
                      <a:endParaRPr lang="en-US" sz="1100" i="0" dirty="0">
                        <a:latin typeface="Times New Roman" charset="0"/>
                        <a:ea typeface="Times New Roman" charset="0"/>
                        <a:cs typeface="Times New Roman" charset="0"/>
                      </a:endParaRPr>
                    </a:p>
                  </a:txBody>
                  <a:tcPr/>
                </a:tc>
                <a:tc>
                  <a:txBody>
                    <a:bodyPr/>
                    <a:lstStyle/>
                    <a:p>
                      <a:r>
                        <a:rPr lang="en-US" sz="1100" i="0" kern="1200" dirty="0" smtClean="0">
                          <a:solidFill>
                            <a:schemeClr val="dk1"/>
                          </a:solidFill>
                          <a:effectLst/>
                          <a:latin typeface="Times New Roman" charset="0"/>
                          <a:ea typeface="Times New Roman" charset="0"/>
                          <a:cs typeface="Times New Roman" charset="0"/>
                        </a:rPr>
                        <a:t> P2P</a:t>
                      </a:r>
                      <a:endParaRPr lang="en-US" sz="1100" i="0" dirty="0">
                        <a:latin typeface="Times New Roman" charset="0"/>
                        <a:ea typeface="Times New Roman" charset="0"/>
                        <a:cs typeface="Times New Roman" charset="0"/>
                      </a:endParaRPr>
                    </a:p>
                  </a:txBody>
                  <a:tcPr/>
                </a:tc>
                <a:tc>
                  <a:txBody>
                    <a:bodyPr/>
                    <a:lstStyle/>
                    <a:p>
                      <a:r>
                        <a:rPr lang="en-US" sz="1100" i="0" kern="1200" dirty="0" smtClean="0">
                          <a:solidFill>
                            <a:schemeClr val="dk1"/>
                          </a:solidFill>
                          <a:effectLst/>
                          <a:latin typeface="Times New Roman" charset="0"/>
                          <a:ea typeface="Times New Roman" charset="0"/>
                          <a:cs typeface="Times New Roman" charset="0"/>
                        </a:rPr>
                        <a:t>anonymously partnering and multi- round mixing </a:t>
                      </a:r>
                      <a:endParaRPr lang="en-U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distributed pairing, internal unlink- ability, thwarts Sybil and </a:t>
                      </a:r>
                      <a:r>
                        <a:rPr lang="en-US" sz="1100" i="0" kern="1200" dirty="0" err="1" smtClean="0">
                          <a:solidFill>
                            <a:schemeClr val="dk1"/>
                          </a:solidFill>
                          <a:effectLst/>
                          <a:latin typeface="Times New Roman" charset="0"/>
                          <a:ea typeface="Times New Roman" charset="0"/>
                          <a:cs typeface="Times New Roman" charset="0"/>
                        </a:rPr>
                        <a:t>DoS</a:t>
                      </a:r>
                      <a:r>
                        <a:rPr lang="en-US" sz="1100" i="0" kern="1200" dirty="0" smtClean="0">
                          <a:solidFill>
                            <a:schemeClr val="dk1"/>
                          </a:solidFill>
                          <a:effectLst/>
                          <a:latin typeface="Times New Roman" charset="0"/>
                          <a:ea typeface="Times New Roman" charset="0"/>
                          <a:cs typeface="Times New Roman" charset="0"/>
                        </a:rPr>
                        <a:t> at- tacks </a:t>
                      </a:r>
                      <a:endParaRPr lang="en-US" sz="1100" i="0" dirty="0" smtClean="0">
                        <a:latin typeface="Times New Roman" charset="0"/>
                        <a:ea typeface="Times New Roman" charset="0"/>
                        <a:cs typeface="Times New Roman" charset="0"/>
                      </a:endParaRPr>
                    </a:p>
                  </a:txBody>
                  <a:tcPr/>
                </a:tc>
                <a:tc>
                  <a:txBody>
                    <a:bodyPr/>
                    <a:lstStyle/>
                    <a:p>
                      <a:r>
                        <a:rPr lang="en-US" sz="1100" i="0" kern="1200" dirty="0" smtClean="0">
                          <a:solidFill>
                            <a:schemeClr val="dk1"/>
                          </a:solidFill>
                          <a:effectLst/>
                          <a:latin typeface="Times New Roman" charset="0"/>
                          <a:ea typeface="Times New Roman" charset="0"/>
                          <a:cs typeface="Times New Roman" charset="0"/>
                        </a:rPr>
                        <a:t>higher mixing time </a:t>
                      </a:r>
                      <a:endParaRPr lang="en-US" sz="1100" i="0" dirty="0">
                        <a:latin typeface="Times New Roman" charset="0"/>
                        <a:ea typeface="Times New Roman" charset="0"/>
                        <a:cs typeface="Times New Roman" charset="0"/>
                      </a:endParaRPr>
                    </a:p>
                  </a:txBody>
                  <a:tcPr/>
                </a:tc>
              </a:tr>
              <a:tr h="88386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Dandelion </a:t>
                      </a:r>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c>
                  <a:txBody>
                    <a:bodyPr/>
                    <a:lstStyle/>
                    <a:p>
                      <a:r>
                        <a:rPr lang="is-IS" sz="1100" i="0" kern="1200" dirty="0" smtClean="0">
                          <a:solidFill>
                            <a:schemeClr val="dk1"/>
                          </a:solidFill>
                          <a:effectLst/>
                          <a:latin typeface="Times New Roman" charset="0"/>
                          <a:ea typeface="Times New Roman" charset="0"/>
                          <a:cs typeface="Times New Roman" charset="0"/>
                        </a:rPr>
                        <a:t>P2P </a:t>
                      </a:r>
                      <a:endParaRPr lang="is-I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networking policy to prevent network-facilitated deanonymization of Bitcoin users </a:t>
                      </a:r>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provides strong anonymity even in the presence of multiple adversaries </a:t>
                      </a:r>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vulnerable to </a:t>
                      </a:r>
                      <a:r>
                        <a:rPr lang="en-US" sz="1100" i="0" kern="1200" dirty="0" err="1" smtClean="0">
                          <a:solidFill>
                            <a:schemeClr val="dk1"/>
                          </a:solidFill>
                          <a:effectLst/>
                          <a:latin typeface="Times New Roman" charset="0"/>
                          <a:ea typeface="Times New Roman" charset="0"/>
                          <a:cs typeface="Times New Roman" charset="0"/>
                        </a:rPr>
                        <a:t>DoS</a:t>
                      </a:r>
                      <a:r>
                        <a:rPr lang="en-US" sz="1100" i="0" kern="1200" dirty="0" smtClean="0">
                          <a:solidFill>
                            <a:schemeClr val="dk1"/>
                          </a:solidFill>
                          <a:effectLst/>
                          <a:latin typeface="Times New Roman" charset="0"/>
                          <a:ea typeface="Times New Roman" charset="0"/>
                          <a:cs typeface="Times New Roman" charset="0"/>
                        </a:rPr>
                        <a:t> and </a:t>
                      </a:r>
                      <a:r>
                        <a:rPr lang="en-US" sz="1100" i="0" kern="1200" dirty="0" err="1" smtClean="0">
                          <a:solidFill>
                            <a:schemeClr val="dk1"/>
                          </a:solidFill>
                          <a:effectLst/>
                          <a:latin typeface="Times New Roman" charset="0"/>
                          <a:ea typeface="Times New Roman" charset="0"/>
                          <a:cs typeface="Times New Roman" charset="0"/>
                        </a:rPr>
                        <a:t>sybil</a:t>
                      </a:r>
                      <a:r>
                        <a:rPr lang="en-US" sz="1100" i="0" kern="1200" dirty="0" smtClean="0">
                          <a:solidFill>
                            <a:schemeClr val="dk1"/>
                          </a:solidFill>
                          <a:effectLst/>
                          <a:latin typeface="Times New Roman" charset="0"/>
                          <a:ea typeface="Times New Roman" charset="0"/>
                          <a:cs typeface="Times New Roman" charset="0"/>
                        </a:rPr>
                        <a:t> attacks </a:t>
                      </a:r>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r>
              <a:tr h="883864">
                <a:tc>
                  <a:txBody>
                    <a:bodyPr/>
                    <a:lstStyle/>
                    <a:p>
                      <a:r>
                        <a:rPr lang="en-US" sz="1100" i="0" kern="1200" dirty="0" err="1" smtClean="0">
                          <a:solidFill>
                            <a:schemeClr val="dk1"/>
                          </a:solidFill>
                          <a:effectLst/>
                          <a:latin typeface="Times New Roman" charset="0"/>
                          <a:ea typeface="Times New Roman" charset="0"/>
                          <a:cs typeface="Times New Roman" charset="0"/>
                        </a:rPr>
                        <a:t>SecureCoin</a:t>
                      </a:r>
                      <a:r>
                        <a:rPr lang="en-US" sz="1100" i="0" kern="1200" dirty="0" smtClean="0">
                          <a:solidFill>
                            <a:schemeClr val="dk1"/>
                          </a:solidFill>
                          <a:effectLst/>
                          <a:latin typeface="Times New Roman" charset="0"/>
                          <a:ea typeface="Times New Roman" charset="0"/>
                          <a:cs typeface="Times New Roman" charset="0"/>
                        </a:rPr>
                        <a:t> </a:t>
                      </a:r>
                      <a:endParaRPr lang="en-US" sz="1100" i="0" dirty="0">
                        <a:latin typeface="Times New Roman" charset="0"/>
                        <a:ea typeface="Times New Roman" charset="0"/>
                        <a:cs typeface="Times New Roman" charset="0"/>
                      </a:endParaRPr>
                    </a:p>
                  </a:txBody>
                  <a:tcPr/>
                </a:tc>
                <a:tc>
                  <a:txBody>
                    <a:bodyPr/>
                    <a:lstStyle/>
                    <a:p>
                      <a:r>
                        <a:rPr lang="en-US" sz="1100" i="0" dirty="0" smtClean="0">
                          <a:latin typeface="Times New Roman" charset="0"/>
                          <a:ea typeface="Times New Roman" charset="0"/>
                          <a:cs typeface="Times New Roman" charset="0"/>
                        </a:rPr>
                        <a:t>P2P</a:t>
                      </a:r>
                      <a:endParaRPr lang="en-US" sz="1100" i="0" dirty="0">
                        <a:latin typeface="Times New Roman" charset="0"/>
                        <a:ea typeface="Times New Roman" charset="0"/>
                        <a:cs typeface="Times New Roman" charset="0"/>
                      </a:endParaRPr>
                    </a:p>
                  </a:txBody>
                  <a:tcPr/>
                </a:tc>
                <a:tc>
                  <a:txBody>
                    <a:bodyPr/>
                    <a:lstStyle/>
                    <a:p>
                      <a:r>
                        <a:rPr lang="en-US" sz="1100" i="0" kern="1200" dirty="0" smtClean="0">
                          <a:solidFill>
                            <a:schemeClr val="dk1"/>
                          </a:solidFill>
                          <a:effectLst/>
                          <a:latin typeface="Times New Roman" charset="0"/>
                          <a:ea typeface="Times New Roman" charset="0"/>
                          <a:cs typeface="Times New Roman" charset="0"/>
                        </a:rPr>
                        <a:t>based on </a:t>
                      </a:r>
                      <a:r>
                        <a:rPr lang="en-US" sz="1100" i="0" kern="1200" dirty="0" err="1" smtClean="0">
                          <a:solidFill>
                            <a:schemeClr val="dk1"/>
                          </a:solidFill>
                          <a:effectLst/>
                          <a:latin typeface="Times New Roman" charset="0"/>
                          <a:ea typeface="Times New Roman" charset="0"/>
                          <a:cs typeface="Times New Roman" charset="0"/>
                        </a:rPr>
                        <a:t>CoinParty</a:t>
                      </a:r>
                      <a:r>
                        <a:rPr lang="en-US" sz="1100" i="0" kern="1200" dirty="0" smtClean="0">
                          <a:solidFill>
                            <a:schemeClr val="dk1"/>
                          </a:solidFill>
                          <a:effectLst/>
                          <a:latin typeface="Times New Roman" charset="0"/>
                          <a:ea typeface="Times New Roman" charset="0"/>
                          <a:cs typeface="Times New Roman" charset="0"/>
                        </a:rPr>
                        <a:t> concept, an efficient and secure protocol for anonymous and unlinkable Bitcoin transactions </a:t>
                      </a:r>
                      <a:endParaRPr lang="en-US" sz="1100" i="0" dirty="0">
                        <a:latin typeface="Times New Roman" charset="0"/>
                        <a:ea typeface="Times New Roman" charset="0"/>
                        <a:cs typeface="Times New Roman" charset="0"/>
                      </a:endParaRPr>
                    </a:p>
                  </a:txBody>
                  <a:tcPr/>
                </a:tc>
                <a:tc>
                  <a:txBody>
                    <a:bodyPr/>
                    <a:lstStyle/>
                    <a:p>
                      <a:r>
                        <a:rPr lang="en-US" sz="1100" i="0" kern="1200" dirty="0" smtClean="0">
                          <a:solidFill>
                            <a:schemeClr val="dk1"/>
                          </a:solidFill>
                          <a:effectLst/>
                          <a:latin typeface="Times New Roman" charset="0"/>
                          <a:ea typeface="Times New Roman" charset="0"/>
                          <a:cs typeface="Times New Roman" charset="0"/>
                        </a:rPr>
                        <a:t>protect against sabotage attacks, at- tempted by any number of participating saboteurs, low mixing fee, deniability </a:t>
                      </a:r>
                      <a:endParaRPr lang="en-U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vulnerable to </a:t>
                      </a:r>
                      <a:r>
                        <a:rPr lang="en-US" sz="1100" i="0" kern="1200" dirty="0" err="1" smtClean="0">
                          <a:solidFill>
                            <a:schemeClr val="dk1"/>
                          </a:solidFill>
                          <a:effectLst/>
                          <a:latin typeface="Times New Roman" charset="0"/>
                          <a:ea typeface="Times New Roman" charset="0"/>
                          <a:cs typeface="Times New Roman" charset="0"/>
                        </a:rPr>
                        <a:t>DoS</a:t>
                      </a:r>
                      <a:r>
                        <a:rPr lang="en-US" sz="1100" i="0" kern="1200" dirty="0" smtClean="0">
                          <a:solidFill>
                            <a:schemeClr val="dk1"/>
                          </a:solidFill>
                          <a:effectLst/>
                          <a:latin typeface="Times New Roman" charset="0"/>
                          <a:ea typeface="Times New Roman" charset="0"/>
                          <a:cs typeface="Times New Roman" charset="0"/>
                        </a:rPr>
                        <a:t> attacks, limited scalability </a:t>
                      </a:r>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r>
            </a:tbl>
          </a:graphicData>
        </a:graphic>
      </p:graphicFrame>
      <p:sp>
        <p:nvSpPr>
          <p:cNvPr id="7" name="TextBox 6"/>
          <p:cNvSpPr txBox="1"/>
          <p:nvPr/>
        </p:nvSpPr>
        <p:spPr>
          <a:xfrm>
            <a:off x="1832212" y="5920710"/>
            <a:ext cx="3766993" cy="369332"/>
          </a:xfrm>
          <a:prstGeom prst="rect">
            <a:avLst/>
          </a:prstGeom>
          <a:noFill/>
        </p:spPr>
        <p:txBody>
          <a:bodyPr wrap="none" rtlCol="0">
            <a:spAutoFit/>
          </a:bodyPr>
          <a:lstStyle/>
          <a:p>
            <a:r>
              <a:rPr lang="en-US" dirty="0"/>
              <a:t>Table 4: </a:t>
            </a:r>
            <a:r>
              <a:rPr lang="en-US" altLang="zh-CN" dirty="0">
                <a:latin typeface="Times New Roman" charset="0"/>
                <a:ea typeface="Times New Roman" charset="0"/>
                <a:cs typeface="Times New Roman" charset="0"/>
              </a:rPr>
              <a:t>Privacy Enhancing Schemes 1</a:t>
            </a:r>
            <a:endParaRPr lang="en-US" dirty="0"/>
          </a:p>
        </p:txBody>
      </p:sp>
      <p:sp>
        <p:nvSpPr>
          <p:cNvPr id="2" name="Rectangle 1"/>
          <p:cNvSpPr/>
          <p:nvPr/>
        </p:nvSpPr>
        <p:spPr>
          <a:xfrm>
            <a:off x="5572311" y="5909504"/>
            <a:ext cx="2864887" cy="369332"/>
          </a:xfrm>
          <a:prstGeom prst="rect">
            <a:avLst/>
          </a:prstGeom>
        </p:spPr>
        <p:txBody>
          <a:bodyPr wrap="none">
            <a:spAutoFit/>
          </a:bodyPr>
          <a:lstStyle/>
          <a:p>
            <a:r>
              <a:rPr lang="en-US" dirty="0">
                <a:latin typeface="Times New Roman" charset="0"/>
                <a:ea typeface="Times New Roman" charset="0"/>
                <a:cs typeface="Times New Roman" charset="0"/>
              </a:rPr>
              <a:t>Source: Mauro Conti (2017).</a:t>
            </a:r>
            <a:endParaRPr lang="en-US" dirty="0">
              <a:latin typeface="TimesNewRomanMTStd" charset="0"/>
              <a:ea typeface="TimesNewRomanMTStd" charset="0"/>
              <a:cs typeface="TimesNewRomanMTStd" charset="0"/>
            </a:endParaRPr>
          </a:p>
        </p:txBody>
      </p:sp>
    </p:spTree>
    <p:extLst>
      <p:ext uri="{BB962C8B-B14F-4D97-AF65-F5344CB8AC3E}">
        <p14:creationId xmlns:p14="http://schemas.microsoft.com/office/powerpoint/2010/main" val="659580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rot="10800000" flipV="1">
            <a:off x="0" y="723900"/>
            <a:ext cx="12192000" cy="711361"/>
          </a:xfrm>
          <a:solidFill>
            <a:schemeClr val="accent2"/>
          </a:solidFill>
        </p:spPr>
        <p:txBody>
          <a:bodyPr anchor="t">
            <a:noAutofit/>
          </a:bodyPr>
          <a:lstStyle/>
          <a:p>
            <a:r>
              <a:rPr lang="en-US" altLang="zh-CN" sz="2800" dirty="0">
                <a:solidFill>
                  <a:schemeClr val="bg1"/>
                </a:solidFill>
                <a:effectLst>
                  <a:outerShdw blurRad="38100" dist="38100" dir="2700000" algn="tl">
                    <a:srgbClr val="C0C0C0"/>
                  </a:outerShdw>
                </a:effectLst>
                <a:latin typeface="Times New Roman" charset="0"/>
                <a:ea typeface="Times New Roman" charset="0"/>
                <a:cs typeface="Times New Roman" charset="0"/>
              </a:rPr>
              <a:t> Overview of Blockchain Technology  </a:t>
            </a:r>
            <a:br>
              <a:rPr lang="en-US" altLang="zh-CN" sz="2800" dirty="0">
                <a:solidFill>
                  <a:schemeClr val="bg1"/>
                </a:solidFill>
                <a:effectLst>
                  <a:outerShdw blurRad="38100" dist="38100" dir="2700000" algn="tl">
                    <a:srgbClr val="C0C0C0"/>
                  </a:outerShdw>
                </a:effectLst>
                <a:latin typeface="Times New Roman" charset="0"/>
                <a:ea typeface="Times New Roman" charset="0"/>
                <a:cs typeface="Times New Roman" charset="0"/>
              </a:rPr>
            </a:br>
            <a:r>
              <a:rPr lang="en-US" sz="2800" dirty="0">
                <a:solidFill>
                  <a:schemeClr val="bg1"/>
                </a:solidFill>
                <a:latin typeface="Times New Roman" charset="0"/>
                <a:ea typeface="Times New Roman" charset="0"/>
                <a:cs typeface="Times New Roman" charset="0"/>
              </a:rPr>
              <a:t> </a:t>
            </a:r>
          </a:p>
        </p:txBody>
      </p:sp>
      <p:sp>
        <p:nvSpPr>
          <p:cNvPr id="9" name="Content Placeholder 2"/>
          <p:cNvSpPr>
            <a:spLocks noGrp="1"/>
          </p:cNvSpPr>
          <p:nvPr>
            <p:ph idx="1"/>
          </p:nvPr>
        </p:nvSpPr>
        <p:spPr>
          <a:xfrm>
            <a:off x="336604" y="1435261"/>
            <a:ext cx="10913423" cy="4807883"/>
          </a:xfrm>
        </p:spPr>
        <p:txBody>
          <a:bodyPr anchor="t">
            <a:noAutofit/>
          </a:bodyPr>
          <a:lstStyle/>
          <a:p>
            <a:pPr marL="0" indent="0">
              <a:lnSpc>
                <a:spcPct val="100000"/>
              </a:lnSpc>
              <a:buNone/>
            </a:pPr>
            <a:r>
              <a:rPr lang="en-US" sz="1600" dirty="0" smtClean="0">
                <a:effectLst/>
                <a:latin typeface="Times New Roman" charset="0"/>
                <a:ea typeface="Times New Roman" charset="0"/>
                <a:cs typeface="Times New Roman" charset="0"/>
              </a:rPr>
              <a:t> </a:t>
            </a:r>
            <a:r>
              <a:rPr lang="en-US" sz="1600" dirty="0">
                <a:effectLst/>
                <a:latin typeface="Times New Roman" charset="0"/>
                <a:ea typeface="Times New Roman" charset="0"/>
                <a:cs typeface="Times New Roman" charset="0"/>
              </a:rPr>
              <a:t>Introduction </a:t>
            </a:r>
          </a:p>
          <a:p>
            <a:pPr lvl="1">
              <a:lnSpc>
                <a:spcPct val="100000"/>
              </a:lnSpc>
            </a:pPr>
            <a:r>
              <a:rPr lang="en-US" sz="1600" dirty="0">
                <a:effectLst/>
                <a:latin typeface="Times New Roman" charset="0"/>
                <a:ea typeface="Times New Roman" charset="0"/>
                <a:cs typeface="Times New Roman" charset="0"/>
              </a:rPr>
              <a:t>Technical overview </a:t>
            </a:r>
          </a:p>
          <a:p>
            <a:pPr lvl="0">
              <a:lnSpc>
                <a:spcPct val="100000"/>
              </a:lnSpc>
            </a:pPr>
            <a:r>
              <a:rPr lang="en-US" sz="1600" dirty="0">
                <a:effectLst/>
                <a:latin typeface="Times New Roman" charset="0"/>
                <a:ea typeface="Times New Roman" charset="0"/>
                <a:cs typeface="Times New Roman" charset="0"/>
              </a:rPr>
              <a:t>Types of </a:t>
            </a:r>
            <a:r>
              <a:rPr lang="en-US" sz="1600" dirty="0" err="1">
                <a:effectLst/>
                <a:latin typeface="Times New Roman" charset="0"/>
                <a:ea typeface="Times New Roman" charset="0"/>
                <a:cs typeface="Times New Roman" charset="0"/>
              </a:rPr>
              <a:t>Blockchains</a:t>
            </a:r>
            <a:r>
              <a:rPr lang="en-US" sz="1600" dirty="0">
                <a:effectLst/>
                <a:latin typeface="Times New Roman" charset="0"/>
                <a:ea typeface="Times New Roman" charset="0"/>
                <a:cs typeface="Times New Roman" charset="0"/>
              </a:rPr>
              <a:t> and their applications</a:t>
            </a:r>
          </a:p>
          <a:p>
            <a:pPr lvl="1">
              <a:lnSpc>
                <a:spcPct val="100000"/>
              </a:lnSpc>
            </a:pPr>
            <a:r>
              <a:rPr lang="en-US" sz="1600" dirty="0">
                <a:effectLst/>
                <a:latin typeface="Times New Roman" charset="0"/>
                <a:ea typeface="Times New Roman" charset="0"/>
                <a:cs typeface="Times New Roman" charset="0"/>
              </a:rPr>
              <a:t>Public </a:t>
            </a:r>
            <a:r>
              <a:rPr lang="en-US" sz="1600" dirty="0" err="1">
                <a:effectLst/>
                <a:latin typeface="Times New Roman" charset="0"/>
                <a:ea typeface="Times New Roman" charset="0"/>
                <a:cs typeface="Times New Roman" charset="0"/>
              </a:rPr>
              <a:t>Blockchains</a:t>
            </a:r>
            <a:endParaRPr lang="en-US" sz="1600" dirty="0">
              <a:effectLst/>
              <a:latin typeface="Times New Roman" charset="0"/>
              <a:ea typeface="Times New Roman" charset="0"/>
              <a:cs typeface="Times New Roman" charset="0"/>
            </a:endParaRPr>
          </a:p>
          <a:p>
            <a:pPr lvl="1">
              <a:lnSpc>
                <a:spcPct val="100000"/>
              </a:lnSpc>
            </a:pPr>
            <a:r>
              <a:rPr lang="en-US" sz="1600" dirty="0">
                <a:effectLst/>
                <a:latin typeface="Times New Roman" charset="0"/>
                <a:ea typeface="Times New Roman" charset="0"/>
                <a:cs typeface="Times New Roman" charset="0"/>
              </a:rPr>
              <a:t>Private </a:t>
            </a:r>
            <a:r>
              <a:rPr lang="en-US" sz="1600" dirty="0" err="1">
                <a:effectLst/>
                <a:latin typeface="Times New Roman" charset="0"/>
                <a:ea typeface="Times New Roman" charset="0"/>
                <a:cs typeface="Times New Roman" charset="0"/>
              </a:rPr>
              <a:t>Blockchains</a:t>
            </a:r>
            <a:endParaRPr lang="en-US" sz="1600" dirty="0">
              <a:effectLst/>
              <a:latin typeface="Times New Roman" charset="0"/>
              <a:ea typeface="Times New Roman" charset="0"/>
              <a:cs typeface="Times New Roman" charset="0"/>
            </a:endParaRPr>
          </a:p>
          <a:p>
            <a:pPr lvl="1">
              <a:lnSpc>
                <a:spcPct val="100000"/>
              </a:lnSpc>
            </a:pPr>
            <a:r>
              <a:rPr lang="en-US" sz="1600" dirty="0">
                <a:effectLst/>
                <a:latin typeface="Times New Roman" charset="0"/>
                <a:ea typeface="Times New Roman" charset="0"/>
                <a:cs typeface="Times New Roman" charset="0"/>
              </a:rPr>
              <a:t>Consortium </a:t>
            </a:r>
            <a:r>
              <a:rPr lang="en-US" sz="1600" dirty="0" err="1">
                <a:effectLst/>
                <a:latin typeface="Times New Roman" charset="0"/>
                <a:ea typeface="Times New Roman" charset="0"/>
                <a:cs typeface="Times New Roman" charset="0"/>
              </a:rPr>
              <a:t>Blockchains</a:t>
            </a:r>
            <a:endParaRPr lang="en-US" sz="1600" dirty="0">
              <a:effectLst/>
              <a:latin typeface="Times New Roman" charset="0"/>
              <a:ea typeface="Times New Roman" charset="0"/>
              <a:cs typeface="Times New Roman" charset="0"/>
            </a:endParaRPr>
          </a:p>
          <a:p>
            <a:pPr lvl="0">
              <a:lnSpc>
                <a:spcPct val="100000"/>
              </a:lnSpc>
            </a:pPr>
            <a:r>
              <a:rPr lang="en-US" sz="1600" dirty="0">
                <a:effectLst/>
                <a:latin typeface="Times New Roman" charset="0"/>
                <a:ea typeface="Times New Roman" charset="0"/>
                <a:cs typeface="Times New Roman" charset="0"/>
              </a:rPr>
              <a:t>Other form of </a:t>
            </a:r>
            <a:r>
              <a:rPr lang="en-US" sz="1600" dirty="0" err="1">
                <a:effectLst/>
                <a:latin typeface="Times New Roman" charset="0"/>
                <a:ea typeface="Times New Roman" charset="0"/>
                <a:cs typeface="Times New Roman" charset="0"/>
              </a:rPr>
              <a:t>Blockchains</a:t>
            </a:r>
            <a:endParaRPr lang="en-US" sz="1600" dirty="0">
              <a:effectLst/>
              <a:latin typeface="Times New Roman" charset="0"/>
              <a:ea typeface="Times New Roman" charset="0"/>
              <a:cs typeface="Times New Roman" charset="0"/>
            </a:endParaRPr>
          </a:p>
          <a:p>
            <a:pPr lvl="1">
              <a:lnSpc>
                <a:spcPct val="100000"/>
              </a:lnSpc>
            </a:pPr>
            <a:r>
              <a:rPr lang="en-US" sz="1600" dirty="0">
                <a:effectLst/>
                <a:latin typeface="Times New Roman" charset="0"/>
                <a:ea typeface="Times New Roman" charset="0"/>
                <a:cs typeface="Times New Roman" charset="0"/>
              </a:rPr>
              <a:t>Permissioned</a:t>
            </a:r>
          </a:p>
          <a:p>
            <a:pPr lvl="1">
              <a:lnSpc>
                <a:spcPct val="100000"/>
              </a:lnSpc>
            </a:pPr>
            <a:r>
              <a:rPr lang="en-US" sz="1600" dirty="0">
                <a:effectLst/>
                <a:latin typeface="Times New Roman" charset="0"/>
                <a:ea typeface="Times New Roman" charset="0"/>
                <a:cs typeface="Times New Roman" charset="0"/>
              </a:rPr>
              <a:t>Permissionless </a:t>
            </a:r>
          </a:p>
          <a:p>
            <a:pPr lvl="0">
              <a:lnSpc>
                <a:spcPct val="100000"/>
              </a:lnSpc>
            </a:pPr>
            <a:r>
              <a:rPr lang="en-US" sz="1600" dirty="0">
                <a:effectLst/>
                <a:latin typeface="Times New Roman" charset="0"/>
                <a:ea typeface="Times New Roman" charset="0"/>
                <a:cs typeface="Times New Roman" charset="0"/>
              </a:rPr>
              <a:t> Real world use </a:t>
            </a:r>
            <a:r>
              <a:rPr lang="en-US" sz="1600" dirty="0" smtClean="0">
                <a:effectLst/>
                <a:latin typeface="Times New Roman" charset="0"/>
                <a:ea typeface="Times New Roman" charset="0"/>
                <a:cs typeface="Times New Roman" charset="0"/>
              </a:rPr>
              <a:t>cases</a:t>
            </a:r>
            <a:endParaRPr lang="en-US" sz="1600" dirty="0">
              <a:effectLst/>
              <a:latin typeface="Times New Roman" charset="0"/>
              <a:ea typeface="Times New Roman" charset="0"/>
              <a:cs typeface="Times New Roman" charset="0"/>
            </a:endParaRPr>
          </a:p>
          <a:p>
            <a:pPr lvl="0">
              <a:lnSpc>
                <a:spcPct val="100000"/>
              </a:lnSpc>
            </a:pPr>
            <a:r>
              <a:rPr lang="en-US" sz="1600" dirty="0">
                <a:effectLst/>
                <a:latin typeface="Times New Roman" charset="0"/>
                <a:ea typeface="Times New Roman" charset="0"/>
                <a:cs typeface="Times New Roman" charset="0"/>
              </a:rPr>
              <a:t>Security and Privacy concerns  </a:t>
            </a:r>
          </a:p>
          <a:p>
            <a:pPr lvl="1">
              <a:lnSpc>
                <a:spcPct val="100000"/>
              </a:lnSpc>
            </a:pPr>
            <a:r>
              <a:rPr lang="en-US" sz="1600" dirty="0">
                <a:effectLst/>
                <a:latin typeface="Times New Roman" charset="0"/>
                <a:ea typeface="Times New Roman" charset="0"/>
                <a:cs typeface="Times New Roman" charset="0"/>
              </a:rPr>
              <a:t>Existing solutions to optimize current Blockchain </a:t>
            </a:r>
            <a:r>
              <a:rPr lang="en-US" sz="1600" dirty="0" smtClean="0">
                <a:effectLst/>
                <a:latin typeface="Times New Roman" charset="0"/>
                <a:ea typeface="Times New Roman" charset="0"/>
                <a:cs typeface="Times New Roman" charset="0"/>
              </a:rPr>
              <a:t>technologies.</a:t>
            </a:r>
          </a:p>
          <a:p>
            <a:pPr>
              <a:lnSpc>
                <a:spcPct val="100000"/>
              </a:lnSpc>
            </a:pPr>
            <a:r>
              <a:rPr lang="en-US" sz="1600" dirty="0" smtClean="0">
                <a:latin typeface="Times New Roman" charset="0"/>
                <a:ea typeface="Times New Roman" charset="0"/>
                <a:cs typeface="Times New Roman" charset="0"/>
              </a:rPr>
              <a:t>Conclusion </a:t>
            </a:r>
            <a:endParaRPr lang="en-US" sz="1600" dirty="0">
              <a:effectLst/>
              <a:latin typeface="Times New Roman" charset="0"/>
              <a:ea typeface="Times New Roman" charset="0"/>
              <a:cs typeface="Times New Roman" charset="0"/>
            </a:endParaRPr>
          </a:p>
          <a:p>
            <a:pPr>
              <a:lnSpc>
                <a:spcPct val="100000"/>
              </a:lnSpc>
            </a:pPr>
            <a:endParaRPr lang="en-US" sz="1600" b="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1010282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6"/>
          <p:cNvSpPr>
            <a:spLocks noGrp="1"/>
          </p:cNvSpPr>
          <p:nvPr>
            <p:ph type="title"/>
          </p:nvPr>
        </p:nvSpPr>
        <p:spPr>
          <a:xfrm>
            <a:off x="0" y="685801"/>
            <a:ext cx="12192000" cy="506270"/>
          </a:xfrm>
          <a:solidFill>
            <a:schemeClr val="accent2"/>
          </a:solidFill>
        </p:spPr>
        <p:txBody>
          <a:bodyPr>
            <a:normAutofit/>
          </a:bodyPr>
          <a:lstStyle/>
          <a:p>
            <a:pPr eaLnBrk="1" hangingPunct="1"/>
            <a:r>
              <a:rPr lang="en-US" altLang="zh-CN" sz="2400" dirty="0">
                <a:solidFill>
                  <a:schemeClr val="bg1"/>
                </a:solidFill>
                <a:latin typeface="Times New Roman" charset="0"/>
                <a:ea typeface="Times New Roman" charset="0"/>
                <a:cs typeface="Times New Roman" charset="0"/>
              </a:rPr>
              <a:t>Comparison of different Privacy enhancing Schemes  </a:t>
            </a:r>
          </a:p>
        </p:txBody>
      </p:sp>
      <p:graphicFrame>
        <p:nvGraphicFramePr>
          <p:cNvPr id="4" name="Content Placeholder 3"/>
          <p:cNvGraphicFramePr>
            <a:graphicFrameLocks noGrp="1"/>
          </p:cNvGraphicFramePr>
          <p:nvPr>
            <p:ph idx="1"/>
            <p:extLst/>
          </p:nvPr>
        </p:nvGraphicFramePr>
        <p:xfrm>
          <a:off x="0" y="1192071"/>
          <a:ext cx="12192000" cy="4949554"/>
        </p:xfrm>
        <a:graphic>
          <a:graphicData uri="http://schemas.openxmlformats.org/drawingml/2006/table">
            <a:tbl>
              <a:tblPr firstRow="1" bandRow="1">
                <a:tableStyleId>{5C22544A-7EE6-4342-B048-85BDC9FD1C3A}</a:tableStyleId>
              </a:tblPr>
              <a:tblGrid>
                <a:gridCol w="1088570"/>
                <a:gridCol w="1013362"/>
                <a:gridCol w="3170712"/>
                <a:gridCol w="3146961"/>
                <a:gridCol w="3772395"/>
              </a:tblGrid>
              <a:tr h="413813">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i="0" kern="1200" dirty="0" smtClean="0">
                          <a:solidFill>
                            <a:schemeClr val="tx1"/>
                          </a:solidFill>
                          <a:effectLst/>
                          <a:latin typeface="Times New Roman" charset="0"/>
                          <a:ea typeface="Times New Roman" charset="0"/>
                          <a:cs typeface="Times New Roman" charset="0"/>
                        </a:rPr>
                        <a:t>Proposals </a:t>
                      </a:r>
                      <a:endParaRPr lang="en-US" sz="1100" b="1" i="0" dirty="0" smtClean="0">
                        <a:solidFill>
                          <a:schemeClr val="tx1"/>
                        </a:solidFill>
                        <a:latin typeface="Times New Roman" charset="0"/>
                        <a:ea typeface="Times New Roman" charset="0"/>
                        <a:cs typeface="Times New Roman"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i="0" kern="1200" dirty="0" smtClean="0">
                          <a:solidFill>
                            <a:schemeClr val="tx1"/>
                          </a:solidFill>
                          <a:effectLst/>
                          <a:latin typeface="Times New Roman" charset="0"/>
                          <a:ea typeface="Times New Roman" charset="0"/>
                          <a:cs typeface="Times New Roman" charset="0"/>
                        </a:rPr>
                        <a:t>Type/Class </a:t>
                      </a:r>
                      <a:endParaRPr lang="en-US" sz="1100" b="1" i="0" dirty="0" smtClean="0">
                        <a:solidFill>
                          <a:schemeClr val="tx1"/>
                        </a:solidFill>
                        <a:latin typeface="Times New Roman" charset="0"/>
                        <a:ea typeface="Times New Roman" charset="0"/>
                        <a:cs typeface="Times New Roman" charset="0"/>
                      </a:endParaRPr>
                    </a:p>
                    <a:p>
                      <a:pPr algn="ctr"/>
                      <a:endParaRPr lang="en-US" sz="1100" b="1" i="0" dirty="0">
                        <a:solidFill>
                          <a:schemeClr val="tx1"/>
                        </a:solidFill>
                        <a:latin typeface="Times New Roman" charset="0"/>
                        <a:ea typeface="Times New Roman" charset="0"/>
                        <a:cs typeface="Times New Roman"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i="0" kern="1200" dirty="0" smtClean="0">
                          <a:solidFill>
                            <a:schemeClr val="tx1"/>
                          </a:solidFill>
                          <a:effectLst/>
                          <a:latin typeface="Times New Roman" charset="0"/>
                          <a:ea typeface="Times New Roman" charset="0"/>
                          <a:cs typeface="Times New Roman" charset="0"/>
                        </a:rPr>
                        <a:t>Distinct features and properties </a:t>
                      </a:r>
                    </a:p>
                    <a:p>
                      <a:pPr algn="ctr"/>
                      <a:endParaRPr lang="en-US" sz="1100" b="1" i="0" dirty="0">
                        <a:solidFill>
                          <a:schemeClr val="tx1"/>
                        </a:solidFill>
                        <a:latin typeface="Times New Roman" charset="0"/>
                        <a:ea typeface="Times New Roman" charset="0"/>
                        <a:cs typeface="Times New Roman"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i="0" kern="1200" dirty="0" smtClean="0">
                          <a:solidFill>
                            <a:schemeClr val="tx1"/>
                          </a:solidFill>
                          <a:effectLst/>
                          <a:latin typeface="Times New Roman" charset="0"/>
                          <a:ea typeface="Times New Roman" charset="0"/>
                          <a:cs typeface="Times New Roman" charset="0"/>
                        </a:rPr>
                        <a:t>Advantages </a:t>
                      </a:r>
                      <a:endParaRPr lang="en-US" sz="1100" b="1" i="0" dirty="0" smtClean="0">
                        <a:solidFill>
                          <a:schemeClr val="tx1"/>
                        </a:solidFill>
                        <a:latin typeface="Times New Roman" charset="0"/>
                        <a:ea typeface="Times New Roman" charset="0"/>
                        <a:cs typeface="Times New Roman" charset="0"/>
                      </a:endParaRPr>
                    </a:p>
                    <a:p>
                      <a:pPr algn="ctr"/>
                      <a:endParaRPr lang="en-US" sz="1100" b="1" i="0" dirty="0">
                        <a:solidFill>
                          <a:schemeClr val="tx1"/>
                        </a:solidFill>
                        <a:latin typeface="Times New Roman" charset="0"/>
                        <a:ea typeface="Times New Roman" charset="0"/>
                        <a:cs typeface="Times New Roman"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i="0" kern="1200" dirty="0" smtClean="0">
                          <a:solidFill>
                            <a:schemeClr val="tx1"/>
                          </a:solidFill>
                          <a:effectLst/>
                          <a:latin typeface="Times New Roman" charset="0"/>
                          <a:ea typeface="Times New Roman" charset="0"/>
                          <a:cs typeface="Times New Roman" charset="0"/>
                        </a:rPr>
                        <a:t>Disadvantages </a:t>
                      </a:r>
                      <a:endParaRPr lang="en-US" sz="1100" b="1" i="0" dirty="0" smtClean="0">
                        <a:solidFill>
                          <a:schemeClr val="tx1"/>
                        </a:solidFill>
                        <a:latin typeface="Times New Roman" charset="0"/>
                        <a:ea typeface="Times New Roman" charset="0"/>
                        <a:cs typeface="Times New Roman" charset="0"/>
                      </a:endParaRPr>
                    </a:p>
                    <a:p>
                      <a:pPr algn="ctr"/>
                      <a:endParaRPr lang="en-US" sz="1100" b="1" i="0" dirty="0">
                        <a:solidFill>
                          <a:schemeClr val="tx1"/>
                        </a:solidFill>
                        <a:latin typeface="Times New Roman" charset="0"/>
                        <a:ea typeface="Times New Roman" charset="0"/>
                        <a:cs typeface="Times New Roman" charset="0"/>
                      </a:endParaRPr>
                    </a:p>
                  </a:txBody>
                  <a:tcPr/>
                </a:tc>
              </a:tr>
              <a:tr h="744864">
                <a:tc>
                  <a:txBody>
                    <a:bodyPr/>
                    <a:lstStyle/>
                    <a:p>
                      <a:r>
                        <a:rPr lang="en-US" sz="1100" i="0" kern="1200" dirty="0" err="1" smtClean="0">
                          <a:solidFill>
                            <a:schemeClr val="dk1"/>
                          </a:solidFill>
                          <a:effectLst/>
                          <a:latin typeface="Times New Roman" charset="0"/>
                          <a:ea typeface="Times New Roman" charset="0"/>
                          <a:cs typeface="Times New Roman" charset="0"/>
                        </a:rPr>
                        <a:t>BlindCoin</a:t>
                      </a:r>
                      <a:r>
                        <a:rPr lang="en-US" sz="1100" i="0" kern="1200" dirty="0" smtClean="0">
                          <a:solidFill>
                            <a:schemeClr val="dk1"/>
                          </a:solidFill>
                          <a:effectLst/>
                          <a:latin typeface="Times New Roman" charset="0"/>
                          <a:ea typeface="Times New Roman" charset="0"/>
                          <a:cs typeface="Times New Roman" charset="0"/>
                        </a:rPr>
                        <a:t> </a:t>
                      </a:r>
                      <a:endParaRPr lang="en-U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 Distributed </a:t>
                      </a:r>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 based on </a:t>
                      </a:r>
                      <a:r>
                        <a:rPr lang="en-US" sz="1100" i="0" kern="1200" dirty="0" err="1" smtClean="0">
                          <a:solidFill>
                            <a:schemeClr val="dk1"/>
                          </a:solidFill>
                          <a:effectLst/>
                          <a:latin typeface="Times New Roman" charset="0"/>
                          <a:ea typeface="Times New Roman" charset="0"/>
                          <a:cs typeface="Times New Roman" charset="0"/>
                        </a:rPr>
                        <a:t>MixCoin</a:t>
                      </a:r>
                      <a:r>
                        <a:rPr lang="en-US" sz="1100" i="0" kern="1200" dirty="0" smtClean="0">
                          <a:solidFill>
                            <a:schemeClr val="dk1"/>
                          </a:solidFill>
                          <a:effectLst/>
                          <a:latin typeface="Times New Roman" charset="0"/>
                          <a:ea typeface="Times New Roman" charset="0"/>
                          <a:cs typeface="Times New Roman" charset="0"/>
                        </a:rPr>
                        <a:t> concept, uses blind signature scheme to ensure anonymity </a:t>
                      </a:r>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 internal unlinkability, </a:t>
                      </a:r>
                      <a:r>
                        <a:rPr lang="en-US" sz="1100" i="0" kern="1200" dirty="0" err="1" smtClean="0">
                          <a:solidFill>
                            <a:schemeClr val="dk1"/>
                          </a:solidFill>
                          <a:effectLst/>
                          <a:latin typeface="Times New Roman" charset="0"/>
                          <a:ea typeface="Times New Roman" charset="0"/>
                          <a:cs typeface="Times New Roman" charset="0"/>
                        </a:rPr>
                        <a:t>DoS</a:t>
                      </a:r>
                      <a:r>
                        <a:rPr lang="en-US" sz="1100" i="0" kern="1200" dirty="0" smtClean="0">
                          <a:solidFill>
                            <a:schemeClr val="dk1"/>
                          </a:solidFill>
                          <a:effectLst/>
                          <a:latin typeface="Times New Roman" charset="0"/>
                          <a:ea typeface="Times New Roman" charset="0"/>
                          <a:cs typeface="Times New Roman" charset="0"/>
                        </a:rPr>
                        <a:t> and Sybil resistance </a:t>
                      </a:r>
                      <a:endParaRPr lang="en-US" sz="1100" i="0" dirty="0" smtClean="0">
                        <a:latin typeface="Times New Roman" charset="0"/>
                        <a:ea typeface="Times New Roman" charset="0"/>
                        <a:cs typeface="Times New Roman"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i="0" dirty="0" smtClean="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 partial theft resistance, additional costs and delays in mixing process </a:t>
                      </a:r>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r>
              <a:tr h="617966">
                <a:tc>
                  <a:txBody>
                    <a:bodyPr/>
                    <a:lstStyle/>
                    <a:p>
                      <a:r>
                        <a:rPr lang="en-US" sz="1100" i="0" kern="1200" dirty="0" err="1" smtClean="0">
                          <a:solidFill>
                            <a:schemeClr val="dk1"/>
                          </a:solidFill>
                          <a:effectLst/>
                          <a:latin typeface="Times New Roman" charset="0"/>
                          <a:ea typeface="Times New Roman" charset="0"/>
                          <a:cs typeface="Times New Roman" charset="0"/>
                        </a:rPr>
                        <a:t>TumbleBit</a:t>
                      </a:r>
                      <a:r>
                        <a:rPr lang="en-US" sz="1100" i="0" kern="1200" dirty="0" smtClean="0">
                          <a:solidFill>
                            <a:schemeClr val="dk1"/>
                          </a:solidFill>
                          <a:effectLst/>
                          <a:latin typeface="Times New Roman" charset="0"/>
                          <a:ea typeface="Times New Roman" charset="0"/>
                          <a:cs typeface="Times New Roman" charset="0"/>
                        </a:rPr>
                        <a:t> </a:t>
                      </a:r>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Distributed </a:t>
                      </a:r>
                      <a:endParaRPr lang="en-US" sz="1100" i="0" dirty="0" smtClean="0">
                        <a:latin typeface="Times New Roman" charset="0"/>
                        <a:ea typeface="Times New Roman" charset="0"/>
                        <a:cs typeface="Times New Roman" charset="0"/>
                      </a:endParaRPr>
                    </a:p>
                    <a:p>
                      <a:r>
                        <a:rPr lang="is-IS" sz="1100" i="0" kern="1200" dirty="0" smtClean="0">
                          <a:solidFill>
                            <a:schemeClr val="dk1"/>
                          </a:solidFill>
                          <a:effectLst/>
                          <a:latin typeface="Times New Roman" charset="0"/>
                          <a:ea typeface="Times New Roman" charset="0"/>
                          <a:cs typeface="Times New Roman" charset="0"/>
                        </a:rPr>
                        <a:t> </a:t>
                      </a:r>
                      <a:endParaRPr lang="is-I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 unidirectional unlinkable payment hub that uses an untrusted intermediary </a:t>
                      </a:r>
                      <a:endParaRPr lang="en-US" sz="1100" i="0" dirty="0" smtClean="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 prevents theft, anonymous, resists intersection, Sybil and </a:t>
                      </a:r>
                      <a:r>
                        <a:rPr lang="en-US" sz="1100" i="0" kern="1200" dirty="0" err="1" smtClean="0">
                          <a:solidFill>
                            <a:schemeClr val="dk1"/>
                          </a:solidFill>
                          <a:effectLst/>
                          <a:latin typeface="Times New Roman" charset="0"/>
                          <a:ea typeface="Times New Roman" charset="0"/>
                          <a:cs typeface="Times New Roman" charset="0"/>
                        </a:rPr>
                        <a:t>DoS</a:t>
                      </a:r>
                      <a:r>
                        <a:rPr lang="en-US" sz="1100" i="0" kern="1200" dirty="0" smtClean="0">
                          <a:solidFill>
                            <a:schemeClr val="dk1"/>
                          </a:solidFill>
                          <a:effectLst/>
                          <a:latin typeface="Times New Roman" charset="0"/>
                          <a:ea typeface="Times New Roman" charset="0"/>
                          <a:cs typeface="Times New Roman" charset="0"/>
                        </a:rPr>
                        <a:t>, scalable (implemented with 800 users) </a:t>
                      </a:r>
                      <a:endParaRPr lang="en-US" sz="1100" i="0" dirty="0" smtClean="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normal payment using </a:t>
                      </a:r>
                      <a:r>
                        <a:rPr lang="en-US" sz="1100" i="0" kern="1200" dirty="0" err="1" smtClean="0">
                          <a:solidFill>
                            <a:schemeClr val="dk1"/>
                          </a:solidFill>
                          <a:effectLst/>
                          <a:latin typeface="Times New Roman" charset="0"/>
                          <a:ea typeface="Times New Roman" charset="0"/>
                          <a:cs typeface="Times New Roman" charset="0"/>
                        </a:rPr>
                        <a:t>TumbleBit</a:t>
                      </a:r>
                      <a:r>
                        <a:rPr lang="en-US" sz="1100" i="0" kern="1200" dirty="0" smtClean="0">
                          <a:solidFill>
                            <a:schemeClr val="dk1"/>
                          </a:solidFill>
                          <a:effectLst/>
                          <a:latin typeface="Times New Roman" charset="0"/>
                          <a:ea typeface="Times New Roman" charset="0"/>
                          <a:cs typeface="Times New Roman" charset="0"/>
                        </a:rPr>
                        <a:t> needs at least two sequential trans- actions</a:t>
                      </a:r>
                      <a:r>
                        <a:rPr lang="en-US" sz="1100" i="0" kern="1200" baseline="0" dirty="0" smtClean="0">
                          <a:solidFill>
                            <a:schemeClr val="dk1"/>
                          </a:solidFill>
                          <a:effectLst/>
                          <a:latin typeface="Times New Roman" charset="0"/>
                          <a:ea typeface="Times New Roman" charset="0"/>
                          <a:cs typeface="Times New Roman" charset="0"/>
                        </a:rPr>
                        <a:t> </a:t>
                      </a:r>
                      <a:endParaRPr lang="en-US" sz="1100" i="0" dirty="0" smtClean="0">
                        <a:latin typeface="Times New Roman" charset="0"/>
                        <a:ea typeface="Times New Roman" charset="0"/>
                        <a:cs typeface="Times New Roman" charset="0"/>
                      </a:endParaRPr>
                    </a:p>
                  </a:txBody>
                  <a:tcPr/>
                </a:tc>
              </a:tr>
              <a:tr h="910390">
                <a:tc>
                  <a:txBody>
                    <a:bodyPr/>
                    <a:lstStyle/>
                    <a:p>
                      <a:r>
                        <a:rPr lang="en-US" sz="1100" i="0" kern="1200" dirty="0" err="1" smtClean="0">
                          <a:solidFill>
                            <a:schemeClr val="dk1"/>
                          </a:solidFill>
                          <a:effectLst/>
                          <a:latin typeface="Times New Roman" charset="0"/>
                          <a:ea typeface="Times New Roman" charset="0"/>
                          <a:cs typeface="Times New Roman" charset="0"/>
                        </a:rPr>
                        <a:t>ZeroCoin</a:t>
                      </a:r>
                      <a:r>
                        <a:rPr lang="en-US" sz="1100" i="0" kern="1200" dirty="0" smtClean="0">
                          <a:solidFill>
                            <a:schemeClr val="dk1"/>
                          </a:solidFill>
                          <a:effectLst/>
                          <a:latin typeface="Times New Roman" charset="0"/>
                          <a:ea typeface="Times New Roman" charset="0"/>
                          <a:cs typeface="Times New Roman" charset="0"/>
                        </a:rPr>
                        <a:t> / Zero- Cash </a:t>
                      </a:r>
                      <a:endParaRPr lang="en-US" sz="1100" i="0" dirty="0">
                        <a:latin typeface="Times New Roman" charset="0"/>
                        <a:ea typeface="Times New Roman" charset="0"/>
                        <a:cs typeface="Times New Roman" charset="0"/>
                      </a:endParaRPr>
                    </a:p>
                  </a:txBody>
                  <a:tcPr/>
                </a:tc>
                <a:tc>
                  <a:txBody>
                    <a:bodyPr/>
                    <a:lstStyle/>
                    <a:p>
                      <a:r>
                        <a:rPr lang="en-US" sz="1100" i="0" kern="1200" dirty="0" err="1" smtClean="0">
                          <a:solidFill>
                            <a:schemeClr val="dk1"/>
                          </a:solidFill>
                          <a:effectLst/>
                          <a:latin typeface="Times New Roman" charset="0"/>
                          <a:ea typeface="Times New Roman" charset="0"/>
                          <a:cs typeface="Times New Roman" charset="0"/>
                        </a:rPr>
                        <a:t>Altcoin</a:t>
                      </a:r>
                      <a:r>
                        <a:rPr lang="en-US" sz="1100" i="0" kern="1200" dirty="0" smtClean="0">
                          <a:solidFill>
                            <a:schemeClr val="dk1"/>
                          </a:solidFill>
                          <a:effectLst/>
                          <a:latin typeface="Times New Roman" charset="0"/>
                          <a:ea typeface="Times New Roman" charset="0"/>
                          <a:cs typeface="Times New Roman" charset="0"/>
                        </a:rPr>
                        <a:t> </a:t>
                      </a:r>
                      <a:endParaRPr lang="en-U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 a cryptographic extension to Bit- coin , unlinkable and untraceable transactions by using zero knowledge proofs </a:t>
                      </a:r>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 provides internal unlinkability, theft and </a:t>
                      </a:r>
                      <a:r>
                        <a:rPr lang="en-US" sz="1100" i="0" kern="1200" dirty="0" err="1" smtClean="0">
                          <a:solidFill>
                            <a:schemeClr val="dk1"/>
                          </a:solidFill>
                          <a:effectLst/>
                          <a:latin typeface="Times New Roman" charset="0"/>
                          <a:ea typeface="Times New Roman" charset="0"/>
                          <a:cs typeface="Times New Roman" charset="0"/>
                        </a:rPr>
                        <a:t>DoS</a:t>
                      </a:r>
                      <a:r>
                        <a:rPr lang="en-US" sz="1100" i="0" kern="1200" dirty="0" smtClean="0">
                          <a:solidFill>
                            <a:schemeClr val="dk1"/>
                          </a:solidFill>
                          <a:effectLst/>
                          <a:latin typeface="Times New Roman" charset="0"/>
                          <a:ea typeface="Times New Roman" charset="0"/>
                          <a:cs typeface="Times New Roman" charset="0"/>
                        </a:rPr>
                        <a:t> resistance </a:t>
                      </a:r>
                      <a:endParaRPr lang="en-US" sz="1100" i="0" dirty="0" smtClean="0">
                        <a:latin typeface="Times New Roman" charset="0"/>
                        <a:ea typeface="Times New Roman" charset="0"/>
                        <a:cs typeface="Times New Roman" charset="0"/>
                      </a:endParaRPr>
                    </a:p>
                  </a:txBody>
                  <a:tcPr/>
                </a:tc>
                <a:tc>
                  <a:txBody>
                    <a:bodyPr/>
                    <a:lstStyle/>
                    <a:p>
                      <a:r>
                        <a:rPr lang="en-US" sz="1100" i="0" kern="1200" dirty="0" smtClean="0">
                          <a:solidFill>
                            <a:schemeClr val="dk1"/>
                          </a:solidFill>
                          <a:effectLst/>
                          <a:latin typeface="Times New Roman" charset="0"/>
                          <a:ea typeface="Times New Roman" charset="0"/>
                          <a:cs typeface="Times New Roman" charset="0"/>
                        </a:rPr>
                        <a:t>relies on a trusted setup and non- falsifiable cryptographic assumptions, blockchain pruning is not possible </a:t>
                      </a:r>
                    </a:p>
                  </a:txBody>
                  <a:tcPr/>
                </a:tc>
              </a:tr>
              <a:tr h="57933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err="1" smtClean="0">
                          <a:solidFill>
                            <a:schemeClr val="dk1"/>
                          </a:solidFill>
                          <a:effectLst/>
                          <a:latin typeface="Times New Roman" charset="0"/>
                          <a:ea typeface="Times New Roman" charset="0"/>
                          <a:cs typeface="Times New Roman" charset="0"/>
                        </a:rPr>
                        <a:t>CryptoNote</a:t>
                      </a:r>
                      <a:r>
                        <a:rPr lang="en-US" sz="1100" i="0" kern="1200" dirty="0" smtClean="0">
                          <a:solidFill>
                            <a:schemeClr val="dk1"/>
                          </a:solidFill>
                          <a:effectLst/>
                          <a:latin typeface="Times New Roman" charset="0"/>
                          <a:ea typeface="Times New Roman" charset="0"/>
                          <a:cs typeface="Times New Roman" charset="0"/>
                        </a:rPr>
                        <a:t> </a:t>
                      </a:r>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err="1" smtClean="0">
                          <a:solidFill>
                            <a:schemeClr val="dk1"/>
                          </a:solidFill>
                          <a:effectLst/>
                          <a:latin typeface="Times New Roman" charset="0"/>
                          <a:ea typeface="Times New Roman" charset="0"/>
                          <a:cs typeface="Times New Roman" charset="0"/>
                        </a:rPr>
                        <a:t>Altcoin</a:t>
                      </a:r>
                      <a:r>
                        <a:rPr lang="en-US" sz="1100" i="0" kern="1200" dirty="0" smtClean="0">
                          <a:solidFill>
                            <a:schemeClr val="dk1"/>
                          </a:solidFill>
                          <a:effectLst/>
                          <a:latin typeface="Times New Roman" charset="0"/>
                          <a:ea typeface="Times New Roman" charset="0"/>
                          <a:cs typeface="Times New Roman" charset="0"/>
                        </a:rPr>
                        <a:t> </a:t>
                      </a:r>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relies on ring signatures to provide anonymity </a:t>
                      </a:r>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provides strong privacy and anonymity guarantees </a:t>
                      </a:r>
                      <a:endParaRPr lang="en-US" sz="1100" i="0" dirty="0" smtClean="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higher computational complexity, not compatible with pruning </a:t>
                      </a:r>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r>
              <a:tr h="57933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err="1" smtClean="0">
                          <a:solidFill>
                            <a:schemeClr val="dk1"/>
                          </a:solidFill>
                          <a:effectLst/>
                          <a:latin typeface="Times New Roman" charset="0"/>
                          <a:ea typeface="Times New Roman" charset="0"/>
                          <a:cs typeface="Times New Roman" charset="0"/>
                        </a:rPr>
                        <a:t>MimbleWimble</a:t>
                      </a:r>
                      <a:r>
                        <a:rPr lang="en-US" sz="1100" i="0" kern="1200" dirty="0" smtClean="0">
                          <a:solidFill>
                            <a:schemeClr val="dk1"/>
                          </a:solidFill>
                          <a:effectLst/>
                          <a:latin typeface="Times New Roman" charset="0"/>
                          <a:ea typeface="Times New Roman" charset="0"/>
                          <a:cs typeface="Times New Roman" charset="0"/>
                        </a:rPr>
                        <a:t> </a:t>
                      </a:r>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err="1" smtClean="0">
                          <a:solidFill>
                            <a:schemeClr val="dk1"/>
                          </a:solidFill>
                          <a:effectLst/>
                          <a:latin typeface="Times New Roman" charset="0"/>
                          <a:ea typeface="Times New Roman" charset="0"/>
                          <a:cs typeface="Times New Roman" charset="0"/>
                        </a:rPr>
                        <a:t>Altcoin</a:t>
                      </a:r>
                      <a:r>
                        <a:rPr lang="en-US" sz="1100" i="0" kern="1200" dirty="0" smtClean="0">
                          <a:solidFill>
                            <a:schemeClr val="dk1"/>
                          </a:solidFill>
                          <a:effectLst/>
                          <a:latin typeface="Times New Roman" charset="0"/>
                          <a:ea typeface="Times New Roman" charset="0"/>
                          <a:cs typeface="Times New Roman" charset="0"/>
                        </a:rPr>
                        <a:t> </a:t>
                      </a:r>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a design for a cryptocurrency with confidential transactions </a:t>
                      </a:r>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CT compatibility, improve privacy, fungibility and scalability </a:t>
                      </a:r>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vulnerable to </a:t>
                      </a:r>
                      <a:r>
                        <a:rPr lang="en-US" sz="1100" i="0" kern="1200" dirty="0" err="1" smtClean="0">
                          <a:solidFill>
                            <a:schemeClr val="dk1"/>
                          </a:solidFill>
                          <a:effectLst/>
                          <a:latin typeface="Times New Roman" charset="0"/>
                          <a:ea typeface="Times New Roman" charset="0"/>
                          <a:cs typeface="Times New Roman" charset="0"/>
                        </a:rPr>
                        <a:t>DoS</a:t>
                      </a:r>
                      <a:r>
                        <a:rPr lang="en-US" sz="1100" i="0" kern="1200" dirty="0" smtClean="0">
                          <a:solidFill>
                            <a:schemeClr val="dk1"/>
                          </a:solidFill>
                          <a:effectLst/>
                          <a:latin typeface="Times New Roman" charset="0"/>
                          <a:ea typeface="Times New Roman" charset="0"/>
                          <a:cs typeface="Times New Roman" charset="0"/>
                        </a:rPr>
                        <a:t> attacks, not compatible with smart contracts </a:t>
                      </a:r>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r>
              <a:tr h="107591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err="1" smtClean="0">
                          <a:solidFill>
                            <a:schemeClr val="dk1"/>
                          </a:solidFill>
                          <a:effectLst/>
                          <a:latin typeface="Times New Roman" charset="0"/>
                          <a:ea typeface="Times New Roman" charset="0"/>
                          <a:cs typeface="Times New Roman" charset="0"/>
                        </a:rPr>
                        <a:t>ByzCoin</a:t>
                      </a:r>
                      <a:r>
                        <a:rPr lang="en-US" sz="1100" i="0" kern="1200" dirty="0" smtClean="0">
                          <a:solidFill>
                            <a:schemeClr val="dk1"/>
                          </a:solidFill>
                          <a:effectLst/>
                          <a:latin typeface="Times New Roman" charset="0"/>
                          <a:ea typeface="Times New Roman" charset="0"/>
                          <a:cs typeface="Times New Roman" charset="0"/>
                        </a:rPr>
                        <a:t> </a:t>
                      </a:r>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err="1" smtClean="0">
                          <a:solidFill>
                            <a:schemeClr val="dk1"/>
                          </a:solidFill>
                          <a:effectLst/>
                          <a:latin typeface="Times New Roman" charset="0"/>
                          <a:ea typeface="Times New Roman" charset="0"/>
                          <a:cs typeface="Times New Roman" charset="0"/>
                        </a:rPr>
                        <a:t>Altcoin</a:t>
                      </a:r>
                      <a:r>
                        <a:rPr lang="en-US" sz="1100" i="0" kern="1200" dirty="0" smtClean="0">
                          <a:solidFill>
                            <a:schemeClr val="dk1"/>
                          </a:solidFill>
                          <a:effectLst/>
                          <a:latin typeface="Times New Roman" charset="0"/>
                          <a:ea typeface="Times New Roman" charset="0"/>
                          <a:cs typeface="Times New Roman" charset="0"/>
                        </a:rPr>
                        <a:t> </a:t>
                      </a:r>
                      <a:endParaRPr lang="en-US" sz="1100" i="0" dirty="0" smtClean="0">
                        <a:latin typeface="Times New Roman" charset="0"/>
                        <a:ea typeface="Times New Roman" charset="0"/>
                        <a:cs typeface="Times New Roman" charset="0"/>
                      </a:endParaRPr>
                    </a:p>
                    <a:p>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Bitcoin-like cryptocurrency with strong consistency via collective signing </a:t>
                      </a:r>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lower consensus latency and high transaction throughput, resistance to selfish and stubborn mining , eclipse and delivery- tampering and double-spending attacks </a:t>
                      </a:r>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i="0" kern="1200" dirty="0" smtClean="0">
                          <a:solidFill>
                            <a:schemeClr val="dk1"/>
                          </a:solidFill>
                          <a:effectLst/>
                          <a:latin typeface="Times New Roman" charset="0"/>
                          <a:ea typeface="Times New Roman" charset="0"/>
                          <a:cs typeface="Times New Roman" charset="0"/>
                        </a:rPr>
                        <a:t>vulnerable to slow down or </a:t>
                      </a:r>
                      <a:r>
                        <a:rPr lang="en-US" sz="1100" i="0" kern="1200" dirty="0" err="1" smtClean="0">
                          <a:solidFill>
                            <a:schemeClr val="dk1"/>
                          </a:solidFill>
                          <a:effectLst/>
                          <a:latin typeface="Times New Roman" charset="0"/>
                          <a:ea typeface="Times New Roman" charset="0"/>
                          <a:cs typeface="Times New Roman" charset="0"/>
                        </a:rPr>
                        <a:t>DoS</a:t>
                      </a:r>
                      <a:r>
                        <a:rPr lang="en-US" sz="1100" i="0" kern="1200" dirty="0" smtClean="0">
                          <a:solidFill>
                            <a:schemeClr val="dk1"/>
                          </a:solidFill>
                          <a:effectLst/>
                          <a:latin typeface="Times New Roman" charset="0"/>
                          <a:ea typeface="Times New Roman" charset="0"/>
                          <a:cs typeface="Times New Roman" charset="0"/>
                        </a:rPr>
                        <a:t> attack and 51% attack.</a:t>
                      </a:r>
                      <a:r>
                        <a:rPr lang="en-US" sz="1100" i="0" kern="1200" baseline="0" dirty="0" smtClean="0">
                          <a:solidFill>
                            <a:schemeClr val="dk1"/>
                          </a:solidFill>
                          <a:effectLst/>
                          <a:latin typeface="Times New Roman" charset="0"/>
                          <a:ea typeface="Times New Roman" charset="0"/>
                          <a:cs typeface="Times New Roman" charset="0"/>
                        </a:rPr>
                        <a:t> </a:t>
                      </a:r>
                      <a:r>
                        <a:rPr lang="en-US" sz="1100" i="0" kern="1200" dirty="0" smtClean="0">
                          <a:solidFill>
                            <a:schemeClr val="dk1"/>
                          </a:solidFill>
                          <a:effectLst/>
                          <a:latin typeface="Times New Roman" charset="0"/>
                          <a:ea typeface="Times New Roman" charset="0"/>
                          <a:cs typeface="Times New Roman" charset="0"/>
                        </a:rPr>
                        <a:t> </a:t>
                      </a:r>
                      <a:endParaRPr lang="en-US" sz="1100" i="0" dirty="0" smtClean="0">
                        <a:latin typeface="Times New Roman" charset="0"/>
                        <a:ea typeface="Times New Roman" charset="0"/>
                        <a:cs typeface="Times New Roman" charset="0"/>
                      </a:endParaRPr>
                    </a:p>
                    <a:p>
                      <a:endParaRPr lang="en-US" sz="1100" i="0" dirty="0">
                        <a:latin typeface="Times New Roman" charset="0"/>
                        <a:ea typeface="Times New Roman" charset="0"/>
                        <a:cs typeface="Times New Roman" charset="0"/>
                      </a:endParaRPr>
                    </a:p>
                  </a:txBody>
                  <a:tcPr/>
                </a:tc>
              </a:tr>
            </a:tbl>
          </a:graphicData>
        </a:graphic>
      </p:graphicFrame>
      <p:sp>
        <p:nvSpPr>
          <p:cNvPr id="7" name="TextBox 6"/>
          <p:cNvSpPr txBox="1"/>
          <p:nvPr/>
        </p:nvSpPr>
        <p:spPr>
          <a:xfrm>
            <a:off x="1824723" y="6142386"/>
            <a:ext cx="3766993" cy="369332"/>
          </a:xfrm>
          <a:prstGeom prst="rect">
            <a:avLst/>
          </a:prstGeom>
          <a:noFill/>
        </p:spPr>
        <p:txBody>
          <a:bodyPr wrap="none" rtlCol="0">
            <a:spAutoFit/>
          </a:bodyPr>
          <a:lstStyle/>
          <a:p>
            <a:r>
              <a:rPr lang="en-US" dirty="0"/>
              <a:t>Table 5: </a:t>
            </a:r>
            <a:r>
              <a:rPr lang="en-US" altLang="zh-CN" dirty="0">
                <a:latin typeface="Times New Roman" charset="0"/>
                <a:ea typeface="Times New Roman" charset="0"/>
                <a:cs typeface="Times New Roman" charset="0"/>
              </a:rPr>
              <a:t>Privacy Enhancing Schemes 2</a:t>
            </a:r>
            <a:endParaRPr lang="en-US" dirty="0"/>
          </a:p>
        </p:txBody>
      </p:sp>
      <p:sp>
        <p:nvSpPr>
          <p:cNvPr id="2" name="Rectangle 1"/>
          <p:cNvSpPr/>
          <p:nvPr/>
        </p:nvSpPr>
        <p:spPr>
          <a:xfrm>
            <a:off x="5712428" y="6142386"/>
            <a:ext cx="2864887" cy="369332"/>
          </a:xfrm>
          <a:prstGeom prst="rect">
            <a:avLst/>
          </a:prstGeom>
        </p:spPr>
        <p:txBody>
          <a:bodyPr wrap="none">
            <a:spAutoFit/>
          </a:bodyPr>
          <a:lstStyle/>
          <a:p>
            <a:r>
              <a:rPr lang="en-US" dirty="0">
                <a:latin typeface="Times New Roman" charset="0"/>
                <a:ea typeface="Times New Roman" charset="0"/>
                <a:cs typeface="Times New Roman" charset="0"/>
              </a:rPr>
              <a:t>Source: Mauro Conti (2017).</a:t>
            </a:r>
            <a:endParaRPr lang="en-US" dirty="0">
              <a:latin typeface="TimesNewRomanMTStd" charset="0"/>
              <a:ea typeface="TimesNewRomanMTStd" charset="0"/>
              <a:cs typeface="TimesNewRomanMTStd" charset="0"/>
            </a:endParaRPr>
          </a:p>
        </p:txBody>
      </p:sp>
    </p:spTree>
    <p:extLst>
      <p:ext uri="{BB962C8B-B14F-4D97-AF65-F5344CB8AC3E}">
        <p14:creationId xmlns:p14="http://schemas.microsoft.com/office/powerpoint/2010/main" val="4069747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98500"/>
            <a:ext cx="12192000" cy="609600"/>
          </a:xfrm>
          <a:solidFill>
            <a:schemeClr val="accent2"/>
          </a:solidFill>
        </p:spPr>
        <p:txBody>
          <a:bodyPr>
            <a:noAutofit/>
          </a:bodyPr>
          <a:lstStyle/>
          <a:p>
            <a:r>
              <a:rPr lang="en-US" sz="2800" b="1" dirty="0">
                <a:solidFill>
                  <a:schemeClr val="bg1"/>
                </a:solidFill>
                <a:latin typeface="Times New Roman" charset="0"/>
                <a:ea typeface="Times New Roman" charset="0"/>
                <a:cs typeface="Times New Roman" charset="0"/>
              </a:rPr>
              <a:t> </a:t>
            </a:r>
            <a:r>
              <a:rPr lang="en-US" sz="2800" b="1" dirty="0" smtClean="0">
                <a:solidFill>
                  <a:schemeClr val="bg1"/>
                </a:solidFill>
                <a:latin typeface="Times New Roman" charset="0"/>
                <a:ea typeface="Times New Roman" charset="0"/>
                <a:cs typeface="Times New Roman" charset="0"/>
              </a:rPr>
              <a:t>Innovation and Future Blockchain Applications</a:t>
            </a:r>
            <a:endParaRPr lang="en-US" sz="2800" b="1" dirty="0">
              <a:solidFill>
                <a:schemeClr val="bg1"/>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676894" y="1308100"/>
            <a:ext cx="10474035" cy="5312619"/>
          </a:xfrm>
        </p:spPr>
        <p:txBody>
          <a:bodyPr anchor="t">
            <a:noAutofit/>
          </a:bodyPr>
          <a:lstStyle/>
          <a:p>
            <a:pPr marL="57150" indent="0">
              <a:buNone/>
            </a:pPr>
            <a:endParaRPr lang="en-US" sz="1800" b="1" dirty="0">
              <a:effectLst/>
              <a:latin typeface="Times New Roman" charset="0"/>
              <a:ea typeface="Times New Roman" charset="0"/>
              <a:cs typeface="Times New Roman" charset="0"/>
            </a:endParaRPr>
          </a:p>
          <a:p>
            <a:pPr lvl="1"/>
            <a:r>
              <a:rPr lang="en-US" sz="1800" b="0" dirty="0">
                <a:effectLst/>
                <a:latin typeface="Times New Roman" charset="0"/>
                <a:ea typeface="Times New Roman" charset="0"/>
                <a:cs typeface="Times New Roman" charset="0"/>
              </a:rPr>
              <a:t>Blockchain in IOT and AI  </a:t>
            </a:r>
          </a:p>
          <a:p>
            <a:pPr lvl="1"/>
            <a:r>
              <a:rPr lang="en-US" sz="1800" b="0" dirty="0">
                <a:effectLst/>
                <a:latin typeface="Times New Roman" charset="0"/>
                <a:ea typeface="Times New Roman" charset="0"/>
                <a:cs typeface="Times New Roman" charset="0"/>
              </a:rPr>
              <a:t>Asset management </a:t>
            </a:r>
          </a:p>
          <a:p>
            <a:pPr lvl="1"/>
            <a:r>
              <a:rPr lang="en-US" sz="1800" b="0" dirty="0">
                <a:effectLst/>
                <a:latin typeface="Times New Roman" charset="0"/>
                <a:ea typeface="Times New Roman" charset="0"/>
                <a:cs typeface="Times New Roman" charset="0"/>
              </a:rPr>
              <a:t>Insurance</a:t>
            </a:r>
          </a:p>
          <a:p>
            <a:pPr lvl="1"/>
            <a:r>
              <a:rPr lang="en-US" sz="1800" b="0" dirty="0">
                <a:effectLst/>
                <a:latin typeface="Times New Roman" charset="0"/>
                <a:ea typeface="Times New Roman" charset="0"/>
                <a:cs typeface="Times New Roman" charset="0"/>
              </a:rPr>
              <a:t>Supply chain management </a:t>
            </a:r>
          </a:p>
          <a:p>
            <a:pPr lvl="1"/>
            <a:r>
              <a:rPr lang="en-US" sz="1800" b="0" dirty="0">
                <a:effectLst/>
                <a:latin typeface="Times New Roman" charset="0"/>
                <a:ea typeface="Times New Roman" charset="0"/>
                <a:cs typeface="Times New Roman" charset="0"/>
              </a:rPr>
              <a:t>Health care </a:t>
            </a:r>
          </a:p>
          <a:p>
            <a:pPr lvl="1"/>
            <a:r>
              <a:rPr lang="en-US" sz="1800" b="0" dirty="0">
                <a:effectLst/>
                <a:latin typeface="Times New Roman" charset="0"/>
                <a:ea typeface="Times New Roman" charset="0"/>
                <a:cs typeface="Times New Roman" charset="0"/>
              </a:rPr>
              <a:t>Cloud storage </a:t>
            </a:r>
          </a:p>
          <a:p>
            <a:pPr lvl="1"/>
            <a:r>
              <a:rPr lang="en-US" sz="1800" b="0" dirty="0">
                <a:effectLst/>
                <a:latin typeface="Times New Roman" charset="0"/>
                <a:ea typeface="Times New Roman" charset="0"/>
                <a:cs typeface="Times New Roman" charset="0"/>
              </a:rPr>
              <a:t>Food and provenance </a:t>
            </a:r>
          </a:p>
          <a:p>
            <a:pPr lvl="1"/>
            <a:r>
              <a:rPr lang="en-US" sz="1800" b="0" dirty="0">
                <a:effectLst/>
                <a:latin typeface="Times New Roman" charset="0"/>
                <a:ea typeface="Times New Roman" charset="0"/>
                <a:cs typeface="Times New Roman" charset="0"/>
              </a:rPr>
              <a:t>Identity Management </a:t>
            </a:r>
          </a:p>
          <a:p>
            <a:pPr lvl="1"/>
            <a:r>
              <a:rPr lang="en-US" sz="1800" b="0" dirty="0">
                <a:effectLst/>
                <a:latin typeface="Times New Roman" charset="0"/>
                <a:ea typeface="Times New Roman" charset="0"/>
                <a:cs typeface="Times New Roman" charset="0"/>
              </a:rPr>
              <a:t>Entertainment, Music, IP, Energy etc. </a:t>
            </a:r>
          </a:p>
        </p:txBody>
      </p:sp>
    </p:spTree>
    <p:extLst>
      <p:ext uri="{BB962C8B-B14F-4D97-AF65-F5344CB8AC3E}">
        <p14:creationId xmlns:p14="http://schemas.microsoft.com/office/powerpoint/2010/main" val="2900310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98500"/>
            <a:ext cx="12192000" cy="609600"/>
          </a:xfrm>
          <a:solidFill>
            <a:schemeClr val="accent2"/>
          </a:solidFill>
        </p:spPr>
        <p:txBody>
          <a:bodyPr>
            <a:noAutofit/>
          </a:bodyPr>
          <a:lstStyle/>
          <a:p>
            <a:r>
              <a:rPr lang="en-US" sz="2800" b="1" dirty="0" smtClean="0">
                <a:solidFill>
                  <a:schemeClr val="bg1"/>
                </a:solidFill>
                <a:latin typeface="Times New Roman" charset="0"/>
                <a:ea typeface="Times New Roman" charset="0"/>
                <a:cs typeface="Times New Roman" charset="0"/>
              </a:rPr>
              <a:t> </a:t>
            </a:r>
            <a:endParaRPr lang="en-US" sz="2800" b="1" dirty="0">
              <a:solidFill>
                <a:schemeClr val="bg1"/>
              </a:solidFill>
              <a:latin typeface="Times New Roman" charset="0"/>
              <a:ea typeface="Times New Roman" charset="0"/>
              <a:cs typeface="Times New Roman" charset="0"/>
            </a:endParaRPr>
          </a:p>
        </p:txBody>
      </p:sp>
      <p:sp>
        <p:nvSpPr>
          <p:cNvPr id="5" name="Content Placeholder 31"/>
          <p:cNvSpPr>
            <a:spLocks noGrp="1"/>
          </p:cNvSpPr>
          <p:nvPr>
            <p:ph idx="1"/>
          </p:nvPr>
        </p:nvSpPr>
        <p:spPr>
          <a:xfrm>
            <a:off x="1752600" y="2729753"/>
            <a:ext cx="8686800" cy="3696300"/>
          </a:xfrm>
        </p:spPr>
        <p:txBody>
          <a:bodyPr anchor="t">
            <a:normAutofit/>
          </a:bodyPr>
          <a:lstStyle/>
          <a:p>
            <a:pPr algn="ctr" eaLnBrk="1" hangingPunct="1">
              <a:buNone/>
            </a:pPr>
            <a:endParaRPr lang="en-US" sz="3600" b="0" dirty="0" smtClean="0">
              <a:effectLst/>
              <a:latin typeface="Times New Roman" charset="0"/>
              <a:ea typeface="Times New Roman" charset="0"/>
              <a:cs typeface="Times New Roman" charset="0"/>
            </a:endParaRPr>
          </a:p>
          <a:p>
            <a:pPr algn="ctr" eaLnBrk="1" hangingPunct="1">
              <a:buNone/>
            </a:pPr>
            <a:r>
              <a:rPr lang="en-US" sz="4200" b="0" dirty="0" smtClean="0">
                <a:effectLst/>
                <a:latin typeface="Times New Roman" charset="0"/>
                <a:ea typeface="Times New Roman" charset="0"/>
                <a:cs typeface="Times New Roman" charset="0"/>
              </a:rPr>
              <a:t>Thanks for your time!</a:t>
            </a:r>
            <a:endParaRPr lang="en-US" sz="4200" b="0" dirty="0" smtClean="0">
              <a:effectLst/>
              <a:latin typeface="Times New Roman" charset="0"/>
              <a:ea typeface="Times New Roman" charset="0"/>
              <a:cs typeface="Times New Roman" charset="0"/>
            </a:endParaRPr>
          </a:p>
          <a:p>
            <a:pPr algn="ctr" eaLnBrk="1" hangingPunct="1">
              <a:buNone/>
            </a:pPr>
            <a:r>
              <a:rPr lang="en-US" sz="4200" dirty="0" smtClean="0">
                <a:latin typeface="Times New Roman" charset="0"/>
                <a:ea typeface="Times New Roman" charset="0"/>
                <a:cs typeface="Times New Roman" charset="0"/>
              </a:rPr>
              <a:t> </a:t>
            </a:r>
            <a:endParaRPr lang="en-US" sz="4200" dirty="0">
              <a:effectLst/>
              <a:latin typeface="Times New Roman" charset="0"/>
              <a:ea typeface="Times New Roman" charset="0"/>
              <a:cs typeface="Times New Roman" charset="0"/>
            </a:endParaRPr>
          </a:p>
          <a:p>
            <a:pPr marL="0" indent="0" algn="ctr">
              <a:buNone/>
            </a:pPr>
            <a:endParaRPr lang="en-US" sz="3100" dirty="0" smtClean="0">
              <a:effectLst/>
              <a:latin typeface="+mj-lt"/>
            </a:endParaRPr>
          </a:p>
          <a:p>
            <a:pPr marL="0" indent="0" algn="ctr">
              <a:buNone/>
            </a:pPr>
            <a:r>
              <a:rPr lang="en-US" sz="3100" dirty="0" smtClean="0">
                <a:effectLst/>
                <a:latin typeface="Times New Roman" charset="0"/>
                <a:ea typeface="Times New Roman" charset="0"/>
                <a:cs typeface="Times New Roman" charset="0"/>
              </a:rPr>
              <a:t> </a:t>
            </a:r>
            <a:endParaRPr lang="en-US" sz="2200" b="0" dirty="0" smtClean="0">
              <a:effectLst/>
              <a:latin typeface="Times New Roman" charset="0"/>
              <a:ea typeface="Times New Roman" charset="0"/>
              <a:cs typeface="Times New Roman" charset="0"/>
            </a:endParaRPr>
          </a:p>
          <a:p>
            <a:pPr algn="ctr" eaLnBrk="1" hangingPunct="1">
              <a:buNone/>
            </a:pPr>
            <a:endParaRPr lang="en-US" sz="3600" b="0" dirty="0">
              <a:latin typeface="Times New Roman" charset="0"/>
              <a:ea typeface="Times New Roman" charset="0"/>
              <a:cs typeface="Times New Roman" charset="0"/>
            </a:endParaRPr>
          </a:p>
          <a:p>
            <a:pPr algn="just" eaLnBrk="1" hangingPunct="1">
              <a:buFont typeface="Arial" charset="0"/>
              <a:buNone/>
            </a:pPr>
            <a:endParaRPr lang="en-US" altLang="zh-CN" sz="2400" b="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7963997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694944"/>
            <a:ext cx="9144000" cy="471869"/>
          </a:xfrm>
          <a:solidFill>
            <a:schemeClr val="accent2"/>
          </a:solidFill>
        </p:spPr>
        <p:txBody>
          <a:bodyPr anchor="t">
            <a:noAutofit/>
          </a:bodyPr>
          <a:lstStyle/>
          <a:p>
            <a:r>
              <a:rPr lang="en-US" sz="2800" dirty="0">
                <a:solidFill>
                  <a:schemeClr val="bg1"/>
                </a:solidFill>
                <a:latin typeface="Times New Roman" charset="0"/>
                <a:ea typeface="Times New Roman" charset="0"/>
                <a:cs typeface="Times New Roman" charset="0"/>
              </a:rPr>
              <a:t>References</a:t>
            </a:r>
            <a:r>
              <a:rPr lang="en-US" sz="2800" dirty="0">
                <a:latin typeface="Times New Roman" charset="0"/>
                <a:ea typeface="Times New Roman" charset="0"/>
                <a:cs typeface="Times New Roman" charset="0"/>
              </a:rPr>
              <a:t> </a:t>
            </a:r>
          </a:p>
        </p:txBody>
      </p:sp>
      <p:sp>
        <p:nvSpPr>
          <p:cNvPr id="3" name="Content Placeholder 2"/>
          <p:cNvSpPr>
            <a:spLocks noGrp="1"/>
          </p:cNvSpPr>
          <p:nvPr>
            <p:ph idx="1"/>
          </p:nvPr>
        </p:nvSpPr>
        <p:spPr>
          <a:xfrm>
            <a:off x="1709195" y="1358901"/>
            <a:ext cx="8472668" cy="4767263"/>
          </a:xfrm>
        </p:spPr>
        <p:txBody>
          <a:bodyPr anchor="t">
            <a:normAutofit fontScale="70000" lnSpcReduction="20000"/>
          </a:bodyPr>
          <a:lstStyle/>
          <a:p>
            <a:pPr algn="just"/>
            <a:endParaRPr lang="en-US" sz="1600" b="0" dirty="0">
              <a:effectLst/>
              <a:latin typeface="Times New Roman" charset="0"/>
              <a:ea typeface="Times New Roman" charset="0"/>
              <a:cs typeface="Times New Roman" charset="0"/>
            </a:endParaRPr>
          </a:p>
          <a:p>
            <a:pPr algn="just"/>
            <a:r>
              <a:rPr lang="en-US" sz="1400" b="0" dirty="0" err="1">
                <a:effectLst/>
                <a:latin typeface="Times New Roman" charset="0"/>
                <a:ea typeface="Times New Roman" charset="0"/>
                <a:cs typeface="Times New Roman" charset="0"/>
              </a:rPr>
              <a:t>Eyal</a:t>
            </a:r>
            <a:r>
              <a:rPr lang="en-US" sz="1400" b="0" dirty="0">
                <a:effectLst/>
                <a:latin typeface="Times New Roman" charset="0"/>
                <a:ea typeface="Times New Roman" charset="0"/>
                <a:cs typeface="Times New Roman" charset="0"/>
              </a:rPr>
              <a:t>, I. and </a:t>
            </a:r>
            <a:r>
              <a:rPr lang="en-US" sz="1400" b="0" dirty="0" err="1">
                <a:effectLst/>
                <a:latin typeface="Times New Roman" charset="0"/>
                <a:ea typeface="Times New Roman" charset="0"/>
                <a:cs typeface="Times New Roman" charset="0"/>
              </a:rPr>
              <a:t>Sirer</a:t>
            </a:r>
            <a:r>
              <a:rPr lang="en-US" sz="1400" b="0" dirty="0">
                <a:effectLst/>
                <a:latin typeface="Times New Roman" charset="0"/>
                <a:ea typeface="Times New Roman" charset="0"/>
                <a:cs typeface="Times New Roman" charset="0"/>
              </a:rPr>
              <a:t>, E.G., 2014, March. Majority is not enough: Bitcoin mining is vulnerable. In </a:t>
            </a:r>
            <a:r>
              <a:rPr lang="en-US" sz="1400" b="0" i="1" dirty="0">
                <a:effectLst/>
                <a:latin typeface="Times New Roman" charset="0"/>
                <a:ea typeface="Times New Roman" charset="0"/>
                <a:cs typeface="Times New Roman" charset="0"/>
              </a:rPr>
              <a:t>International conference on financial cryptography and data security</a:t>
            </a:r>
            <a:r>
              <a:rPr lang="en-US" sz="1400" b="0" dirty="0">
                <a:effectLst/>
                <a:latin typeface="Times New Roman" charset="0"/>
                <a:ea typeface="Times New Roman" charset="0"/>
                <a:cs typeface="Times New Roman" charset="0"/>
              </a:rPr>
              <a:t> (pp. 436-454). Springer, Berlin, Heidelberg.</a:t>
            </a:r>
            <a:endParaRPr lang="en-US" sz="1600" b="0" dirty="0">
              <a:effectLst/>
              <a:latin typeface="Times New Roman" charset="0"/>
              <a:ea typeface="Times New Roman" charset="0"/>
              <a:cs typeface="Times New Roman" charset="0"/>
            </a:endParaRPr>
          </a:p>
          <a:p>
            <a:pPr algn="just"/>
            <a:r>
              <a:rPr lang="en-US" sz="1600" b="0" dirty="0">
                <a:effectLst/>
                <a:latin typeface="Times New Roman" charset="0"/>
                <a:ea typeface="Times New Roman" charset="0"/>
                <a:cs typeface="Times New Roman" charset="0"/>
              </a:rPr>
              <a:t>Satoshi </a:t>
            </a:r>
            <a:r>
              <a:rPr lang="en-US" sz="1600" b="0" dirty="0" err="1">
                <a:effectLst/>
                <a:latin typeface="Times New Roman" charset="0"/>
                <a:ea typeface="Times New Roman" charset="0"/>
                <a:cs typeface="Times New Roman" charset="0"/>
              </a:rPr>
              <a:t>Nakamoto</a:t>
            </a:r>
            <a:r>
              <a:rPr lang="en-US" sz="1600" b="0" dirty="0">
                <a:effectLst/>
                <a:latin typeface="Times New Roman" charset="0"/>
                <a:ea typeface="Times New Roman" charset="0"/>
                <a:cs typeface="Times New Roman" charset="0"/>
              </a:rPr>
              <a:t> (2009)Bitcoin: A Peer-to-Peer Electronic Cash System </a:t>
            </a:r>
          </a:p>
          <a:p>
            <a:pPr algn="just"/>
            <a:r>
              <a:rPr lang="en-US" sz="1400" b="0" dirty="0">
                <a:effectLst/>
                <a:latin typeface="Times New Roman" charset="0"/>
                <a:ea typeface="Times New Roman" charset="0"/>
                <a:cs typeface="Times New Roman" charset="0"/>
              </a:rPr>
              <a:t>Conti, M., Kumar, S., </a:t>
            </a:r>
            <a:r>
              <a:rPr lang="en-US" sz="1400" b="0" dirty="0" err="1">
                <a:effectLst/>
                <a:latin typeface="Times New Roman" charset="0"/>
                <a:ea typeface="Times New Roman" charset="0"/>
                <a:cs typeface="Times New Roman" charset="0"/>
              </a:rPr>
              <a:t>Lal</a:t>
            </a:r>
            <a:r>
              <a:rPr lang="en-US" sz="1400" b="0" dirty="0">
                <a:effectLst/>
                <a:latin typeface="Times New Roman" charset="0"/>
                <a:ea typeface="Times New Roman" charset="0"/>
                <a:cs typeface="Times New Roman" charset="0"/>
              </a:rPr>
              <a:t>, C. and </a:t>
            </a:r>
            <a:r>
              <a:rPr lang="en-US" sz="1400" b="0" dirty="0" err="1">
                <a:effectLst/>
                <a:latin typeface="Times New Roman" charset="0"/>
                <a:ea typeface="Times New Roman" charset="0"/>
                <a:cs typeface="Times New Roman" charset="0"/>
              </a:rPr>
              <a:t>Ruj</a:t>
            </a:r>
            <a:r>
              <a:rPr lang="en-US" sz="1400" b="0" dirty="0">
                <a:effectLst/>
                <a:latin typeface="Times New Roman" charset="0"/>
                <a:ea typeface="Times New Roman" charset="0"/>
                <a:cs typeface="Times New Roman" charset="0"/>
              </a:rPr>
              <a:t>, S., 2018. A survey on security and privacy issues of bitcoin. </a:t>
            </a:r>
            <a:r>
              <a:rPr lang="en-US" sz="1400" b="0" i="1" dirty="0">
                <a:effectLst/>
                <a:latin typeface="Times New Roman" charset="0"/>
                <a:ea typeface="Times New Roman" charset="0"/>
                <a:cs typeface="Times New Roman" charset="0"/>
              </a:rPr>
              <a:t>IEEE Communications Surveys &amp; Tutorials</a:t>
            </a:r>
            <a:r>
              <a:rPr lang="en-US" sz="1400" b="0" dirty="0">
                <a:effectLst/>
                <a:latin typeface="Times New Roman" charset="0"/>
                <a:ea typeface="Times New Roman" charset="0"/>
                <a:cs typeface="Times New Roman" charset="0"/>
              </a:rPr>
              <a:t>.</a:t>
            </a:r>
          </a:p>
          <a:p>
            <a:pPr algn="just"/>
            <a:r>
              <a:rPr lang="en-US" sz="1400" b="0" dirty="0" err="1">
                <a:effectLst/>
                <a:latin typeface="Times New Roman" charset="0"/>
                <a:ea typeface="Times New Roman" charset="0"/>
                <a:cs typeface="Times New Roman" charset="0"/>
              </a:rPr>
              <a:t>Bonneau</a:t>
            </a:r>
            <a:r>
              <a:rPr lang="en-US" sz="1400" b="0" dirty="0">
                <a:effectLst/>
                <a:latin typeface="Times New Roman" charset="0"/>
                <a:ea typeface="Times New Roman" charset="0"/>
                <a:cs typeface="Times New Roman" charset="0"/>
              </a:rPr>
              <a:t>, J., Miller, A., Clark, J., Narayanan, A., Kroll, J.A. and </a:t>
            </a:r>
            <a:r>
              <a:rPr lang="en-US" sz="1400" b="0" dirty="0" err="1">
                <a:effectLst/>
                <a:latin typeface="Times New Roman" charset="0"/>
                <a:ea typeface="Times New Roman" charset="0"/>
                <a:cs typeface="Times New Roman" charset="0"/>
              </a:rPr>
              <a:t>Felten</a:t>
            </a:r>
            <a:r>
              <a:rPr lang="en-US" sz="1400" b="0" dirty="0">
                <a:effectLst/>
                <a:latin typeface="Times New Roman" charset="0"/>
                <a:ea typeface="Times New Roman" charset="0"/>
                <a:cs typeface="Times New Roman" charset="0"/>
              </a:rPr>
              <a:t>, E.W., 2015, May. </a:t>
            </a:r>
            <a:r>
              <a:rPr lang="en-US" sz="1400" b="0" dirty="0" err="1">
                <a:effectLst/>
                <a:latin typeface="Times New Roman" charset="0"/>
                <a:ea typeface="Times New Roman" charset="0"/>
                <a:cs typeface="Times New Roman" charset="0"/>
              </a:rPr>
              <a:t>Sok</a:t>
            </a:r>
            <a:r>
              <a:rPr lang="en-US" sz="1400" b="0" dirty="0">
                <a:effectLst/>
                <a:latin typeface="Times New Roman" charset="0"/>
                <a:ea typeface="Times New Roman" charset="0"/>
                <a:cs typeface="Times New Roman" charset="0"/>
              </a:rPr>
              <a:t>: Research perspectives and challenges for bitcoin and </a:t>
            </a:r>
            <a:r>
              <a:rPr lang="en-US" sz="1400" b="0" dirty="0" err="1">
                <a:effectLst/>
                <a:latin typeface="Times New Roman" charset="0"/>
                <a:ea typeface="Times New Roman" charset="0"/>
                <a:cs typeface="Times New Roman" charset="0"/>
              </a:rPr>
              <a:t>cryptocurrencies</a:t>
            </a:r>
            <a:r>
              <a:rPr lang="en-US" sz="1400" b="0" dirty="0">
                <a:effectLst/>
                <a:latin typeface="Times New Roman" charset="0"/>
                <a:ea typeface="Times New Roman" charset="0"/>
                <a:cs typeface="Times New Roman" charset="0"/>
              </a:rPr>
              <a:t>. In </a:t>
            </a:r>
            <a:r>
              <a:rPr lang="en-US" sz="1400" b="0" i="1" dirty="0">
                <a:effectLst/>
                <a:latin typeface="Times New Roman" charset="0"/>
                <a:ea typeface="Times New Roman" charset="0"/>
                <a:cs typeface="Times New Roman" charset="0"/>
              </a:rPr>
              <a:t>Security and Privacy (SP), 2015 IEEE Symposium on</a:t>
            </a:r>
            <a:r>
              <a:rPr lang="en-US" sz="1400" b="0" dirty="0">
                <a:effectLst/>
                <a:latin typeface="Times New Roman" charset="0"/>
                <a:ea typeface="Times New Roman" charset="0"/>
                <a:cs typeface="Times New Roman" charset="0"/>
              </a:rPr>
              <a:t> (pp. 104-121). IEEE.</a:t>
            </a:r>
          </a:p>
          <a:p>
            <a:pPr algn="just"/>
            <a:r>
              <a:rPr lang="en-US" sz="1400" b="0" dirty="0">
                <a:effectLst/>
                <a:latin typeface="Times New Roman" charset="0"/>
                <a:ea typeface="Times New Roman" charset="0"/>
                <a:cs typeface="Times New Roman" charset="0"/>
              </a:rPr>
              <a:t>Marr, B., 2016. How Blockchain Technology Could Change The World. </a:t>
            </a:r>
            <a:r>
              <a:rPr lang="en-US" sz="1400" b="0" i="1" dirty="0">
                <a:effectLst/>
                <a:latin typeface="Times New Roman" charset="0"/>
                <a:ea typeface="Times New Roman" charset="0"/>
                <a:cs typeface="Times New Roman" charset="0"/>
              </a:rPr>
              <a:t>Forbes, May</a:t>
            </a:r>
            <a:r>
              <a:rPr lang="en-US" sz="1400" b="0" dirty="0">
                <a:effectLst/>
                <a:latin typeface="Times New Roman" charset="0"/>
                <a:ea typeface="Times New Roman" charset="0"/>
                <a:cs typeface="Times New Roman" charset="0"/>
              </a:rPr>
              <a:t>, </a:t>
            </a:r>
            <a:r>
              <a:rPr lang="en-US" sz="1400" b="0" i="1" dirty="0">
                <a:effectLst/>
                <a:latin typeface="Times New Roman" charset="0"/>
                <a:ea typeface="Times New Roman" charset="0"/>
                <a:cs typeface="Times New Roman" charset="0"/>
              </a:rPr>
              <a:t>27</a:t>
            </a:r>
            <a:r>
              <a:rPr lang="en-US" sz="1400" b="0" dirty="0">
                <a:effectLst/>
                <a:latin typeface="Times New Roman" charset="0"/>
                <a:ea typeface="Times New Roman" charset="0"/>
                <a:cs typeface="Times New Roman" charset="0"/>
              </a:rPr>
              <a:t>.</a:t>
            </a:r>
          </a:p>
          <a:p>
            <a:pPr algn="just"/>
            <a:r>
              <a:rPr lang="en-US" sz="1600" b="0" dirty="0">
                <a:effectLst/>
                <a:latin typeface="Times New Roman" charset="0"/>
                <a:ea typeface="Times New Roman" charset="0"/>
                <a:cs typeface="Times New Roman" charset="0"/>
              </a:rPr>
              <a:t>Harvard Business Review (2017)</a:t>
            </a:r>
          </a:p>
          <a:p>
            <a:pPr algn="just" fontAlgn="ctr"/>
            <a:r>
              <a:rPr lang="en-US" sz="1400" b="0" dirty="0" err="1">
                <a:effectLst/>
                <a:latin typeface="Times New Roman" charset="0"/>
                <a:ea typeface="Times New Roman" charset="0"/>
                <a:cs typeface="Times New Roman" charset="0"/>
              </a:rPr>
              <a:t>Niranjanamurthy</a:t>
            </a:r>
            <a:r>
              <a:rPr lang="en-US" sz="1400" b="0" dirty="0">
                <a:effectLst/>
                <a:latin typeface="Times New Roman" charset="0"/>
                <a:ea typeface="Times New Roman" charset="0"/>
                <a:cs typeface="Times New Roman" charset="0"/>
              </a:rPr>
              <a:t>, M., </a:t>
            </a:r>
            <a:r>
              <a:rPr lang="en-US" sz="1400" b="0" dirty="0" err="1">
                <a:effectLst/>
                <a:latin typeface="Times New Roman" charset="0"/>
                <a:ea typeface="Times New Roman" charset="0"/>
                <a:cs typeface="Times New Roman" charset="0"/>
              </a:rPr>
              <a:t>Nithya</a:t>
            </a:r>
            <a:r>
              <a:rPr lang="en-US" sz="1400" b="0" dirty="0">
                <a:effectLst/>
                <a:latin typeface="Times New Roman" charset="0"/>
                <a:ea typeface="Times New Roman" charset="0"/>
                <a:cs typeface="Times New Roman" charset="0"/>
              </a:rPr>
              <a:t>, B.N. and </a:t>
            </a:r>
            <a:r>
              <a:rPr lang="en-US" sz="1400" b="0" dirty="0" err="1">
                <a:effectLst/>
                <a:latin typeface="Times New Roman" charset="0"/>
                <a:ea typeface="Times New Roman" charset="0"/>
                <a:cs typeface="Times New Roman" charset="0"/>
              </a:rPr>
              <a:t>Jagannatha</a:t>
            </a:r>
            <a:r>
              <a:rPr lang="en-US" sz="1400" b="0" dirty="0">
                <a:effectLst/>
                <a:latin typeface="Times New Roman" charset="0"/>
                <a:ea typeface="Times New Roman" charset="0"/>
                <a:cs typeface="Times New Roman" charset="0"/>
              </a:rPr>
              <a:t>, S., Analysis of Blockchain technology: pros, cons and SWOT. </a:t>
            </a:r>
            <a:r>
              <a:rPr lang="en-US" sz="1400" b="0" i="1" dirty="0">
                <a:effectLst/>
                <a:latin typeface="Times New Roman" charset="0"/>
                <a:ea typeface="Times New Roman" charset="0"/>
                <a:cs typeface="Times New Roman" charset="0"/>
              </a:rPr>
              <a:t>Cluster Computing</a:t>
            </a:r>
            <a:r>
              <a:rPr lang="en-US" sz="1400" b="0" dirty="0">
                <a:effectLst/>
                <a:latin typeface="Times New Roman" charset="0"/>
                <a:ea typeface="Times New Roman" charset="0"/>
                <a:cs typeface="Times New Roman" charset="0"/>
              </a:rPr>
              <a:t>, pp.1-15.</a:t>
            </a:r>
          </a:p>
          <a:p>
            <a:pPr algn="just" fontAlgn="ctr"/>
            <a:r>
              <a:rPr lang="en-US" sz="1400" b="0" dirty="0">
                <a:effectLst/>
                <a:latin typeface="Times New Roman" charset="0"/>
                <a:ea typeface="Times New Roman" charset="0"/>
                <a:cs typeface="Times New Roman" charset="0"/>
              </a:rPr>
              <a:t>Wang, H., Chen, K. and Xu, D., 2016. A maturity model for blockchain adoption. </a:t>
            </a:r>
            <a:r>
              <a:rPr lang="en-US" sz="1400" b="0" i="1" dirty="0">
                <a:effectLst/>
                <a:latin typeface="Times New Roman" charset="0"/>
                <a:ea typeface="Times New Roman" charset="0"/>
                <a:cs typeface="Times New Roman" charset="0"/>
              </a:rPr>
              <a:t>Financial Innovation</a:t>
            </a:r>
            <a:r>
              <a:rPr lang="en-US" sz="1400" b="0" dirty="0">
                <a:effectLst/>
                <a:latin typeface="Times New Roman" charset="0"/>
                <a:ea typeface="Times New Roman" charset="0"/>
                <a:cs typeface="Times New Roman" charset="0"/>
              </a:rPr>
              <a:t>, </a:t>
            </a:r>
            <a:r>
              <a:rPr lang="en-US" sz="1400" b="0" i="1" dirty="0">
                <a:effectLst/>
                <a:latin typeface="Times New Roman" charset="0"/>
                <a:ea typeface="Times New Roman" charset="0"/>
                <a:cs typeface="Times New Roman" charset="0"/>
              </a:rPr>
              <a:t>2</a:t>
            </a:r>
            <a:r>
              <a:rPr lang="en-US" sz="1400" b="0" dirty="0">
                <a:effectLst/>
                <a:latin typeface="Times New Roman" charset="0"/>
                <a:ea typeface="Times New Roman" charset="0"/>
                <a:cs typeface="Times New Roman" charset="0"/>
              </a:rPr>
              <a:t>(1), p.12.</a:t>
            </a:r>
          </a:p>
          <a:p>
            <a:pPr algn="just" fontAlgn="ctr"/>
            <a:r>
              <a:rPr lang="en-US" sz="1400" b="0" dirty="0" err="1">
                <a:effectLst/>
                <a:latin typeface="Times New Roman" charset="0"/>
                <a:ea typeface="Times New Roman" charset="0"/>
                <a:cs typeface="Times New Roman" charset="0"/>
              </a:rPr>
              <a:t>Hamida</a:t>
            </a:r>
            <a:r>
              <a:rPr lang="en-US" sz="1400" b="0" dirty="0">
                <a:effectLst/>
                <a:latin typeface="Times New Roman" charset="0"/>
                <a:ea typeface="Times New Roman" charset="0"/>
                <a:cs typeface="Times New Roman" charset="0"/>
              </a:rPr>
              <a:t>, E.B., </a:t>
            </a:r>
            <a:r>
              <a:rPr lang="en-US" sz="1400" b="0" dirty="0" err="1">
                <a:effectLst/>
                <a:latin typeface="Times New Roman" charset="0"/>
                <a:ea typeface="Times New Roman" charset="0"/>
                <a:cs typeface="Times New Roman" charset="0"/>
              </a:rPr>
              <a:t>Brousmiche</a:t>
            </a:r>
            <a:r>
              <a:rPr lang="en-US" sz="1400" b="0" dirty="0">
                <a:effectLst/>
                <a:latin typeface="Times New Roman" charset="0"/>
                <a:ea typeface="Times New Roman" charset="0"/>
                <a:cs typeface="Times New Roman" charset="0"/>
              </a:rPr>
              <a:t>, K.L., </a:t>
            </a:r>
            <a:r>
              <a:rPr lang="en-US" sz="1400" b="0" dirty="0" err="1">
                <a:effectLst/>
                <a:latin typeface="Times New Roman" charset="0"/>
                <a:ea typeface="Times New Roman" charset="0"/>
                <a:cs typeface="Times New Roman" charset="0"/>
              </a:rPr>
              <a:t>Levard</a:t>
            </a:r>
            <a:r>
              <a:rPr lang="en-US" sz="1400" b="0" dirty="0">
                <a:effectLst/>
                <a:latin typeface="Times New Roman" charset="0"/>
                <a:ea typeface="Times New Roman" charset="0"/>
                <a:cs typeface="Times New Roman" charset="0"/>
              </a:rPr>
              <a:t>, H. and Thea, E., 2017, July. Blockchain for Enterprise: Overview, Opportunities and Challenges. In </a:t>
            </a:r>
            <a:r>
              <a:rPr lang="en-US" sz="1400" b="0" i="1" dirty="0">
                <a:effectLst/>
                <a:latin typeface="Times New Roman" charset="0"/>
                <a:ea typeface="Times New Roman" charset="0"/>
                <a:cs typeface="Times New Roman" charset="0"/>
              </a:rPr>
              <a:t>The Thirteenth International Conference on Wireless and Mobile Communications (ICWMC 2017)</a:t>
            </a:r>
            <a:r>
              <a:rPr lang="en-US" sz="1400" b="0" dirty="0">
                <a:effectLst/>
                <a:latin typeface="Times New Roman" charset="0"/>
                <a:ea typeface="Times New Roman" charset="0"/>
                <a:cs typeface="Times New Roman" charset="0"/>
              </a:rPr>
              <a:t>.</a:t>
            </a:r>
          </a:p>
          <a:p>
            <a:pPr algn="just" fontAlgn="ctr"/>
            <a:r>
              <a:rPr lang="en-US" sz="1400" b="0" dirty="0" err="1">
                <a:effectLst/>
                <a:latin typeface="Times New Roman" charset="0"/>
                <a:ea typeface="Times New Roman" charset="0"/>
                <a:cs typeface="Times New Roman" charset="0"/>
              </a:rPr>
              <a:t>Luu</a:t>
            </a:r>
            <a:r>
              <a:rPr lang="en-US" sz="1400" b="0" dirty="0">
                <a:effectLst/>
                <a:latin typeface="Times New Roman" charset="0"/>
                <a:ea typeface="Times New Roman" charset="0"/>
                <a:cs typeface="Times New Roman" charset="0"/>
              </a:rPr>
              <a:t>, L., Chu, D.H., </a:t>
            </a:r>
            <a:r>
              <a:rPr lang="en-US" sz="1400" b="0" dirty="0" err="1">
                <a:effectLst/>
                <a:latin typeface="Times New Roman" charset="0"/>
                <a:ea typeface="Times New Roman" charset="0"/>
                <a:cs typeface="Times New Roman" charset="0"/>
              </a:rPr>
              <a:t>Olickel</a:t>
            </a:r>
            <a:r>
              <a:rPr lang="en-US" sz="1400" b="0" dirty="0">
                <a:effectLst/>
                <a:latin typeface="Times New Roman" charset="0"/>
                <a:ea typeface="Times New Roman" charset="0"/>
                <a:cs typeface="Times New Roman" charset="0"/>
              </a:rPr>
              <a:t>, H., </a:t>
            </a:r>
            <a:r>
              <a:rPr lang="en-US" sz="1400" b="0" dirty="0" err="1">
                <a:effectLst/>
                <a:latin typeface="Times New Roman" charset="0"/>
                <a:ea typeface="Times New Roman" charset="0"/>
                <a:cs typeface="Times New Roman" charset="0"/>
              </a:rPr>
              <a:t>Saxena</a:t>
            </a:r>
            <a:r>
              <a:rPr lang="en-US" sz="1400" b="0" dirty="0">
                <a:effectLst/>
                <a:latin typeface="Times New Roman" charset="0"/>
                <a:ea typeface="Times New Roman" charset="0"/>
                <a:cs typeface="Times New Roman" charset="0"/>
              </a:rPr>
              <a:t>, P. and </a:t>
            </a:r>
            <a:r>
              <a:rPr lang="en-US" sz="1400" b="0" dirty="0" err="1">
                <a:effectLst/>
                <a:latin typeface="Times New Roman" charset="0"/>
                <a:ea typeface="Times New Roman" charset="0"/>
                <a:cs typeface="Times New Roman" charset="0"/>
              </a:rPr>
              <a:t>Hobor</a:t>
            </a:r>
            <a:r>
              <a:rPr lang="en-US" sz="1400" b="0" dirty="0">
                <a:effectLst/>
                <a:latin typeface="Times New Roman" charset="0"/>
                <a:ea typeface="Times New Roman" charset="0"/>
                <a:cs typeface="Times New Roman" charset="0"/>
              </a:rPr>
              <a:t>, A., 2016, October. Making smart contracts smarter. In </a:t>
            </a:r>
            <a:r>
              <a:rPr lang="en-US" sz="1400" b="0" i="1" dirty="0">
                <a:effectLst/>
                <a:latin typeface="Times New Roman" charset="0"/>
                <a:ea typeface="Times New Roman" charset="0"/>
                <a:cs typeface="Times New Roman" charset="0"/>
              </a:rPr>
              <a:t>Proceedings of the 2016 ACM SIGSAC Conference on Computer and Communications Security</a:t>
            </a:r>
            <a:r>
              <a:rPr lang="en-US" sz="1400" b="0" dirty="0">
                <a:effectLst/>
                <a:latin typeface="Times New Roman" charset="0"/>
                <a:ea typeface="Times New Roman" charset="0"/>
                <a:cs typeface="Times New Roman" charset="0"/>
              </a:rPr>
              <a:t> (pp. 254-269). ACM.</a:t>
            </a:r>
          </a:p>
          <a:p>
            <a:pPr algn="just" fontAlgn="ctr"/>
            <a:r>
              <a:rPr lang="en-US" sz="1400" b="0" dirty="0">
                <a:effectLst/>
                <a:latin typeface="Times New Roman" charset="0"/>
                <a:ea typeface="Times New Roman" charset="0"/>
                <a:cs typeface="Times New Roman" charset="0"/>
              </a:rPr>
              <a:t>Li, X., Jiang, P., Chen, T., Luo, X. and Wen, Q., 2017. A survey on the security of blockchain systems. </a:t>
            </a:r>
            <a:r>
              <a:rPr lang="en-US" sz="1400" b="0" i="1" dirty="0">
                <a:effectLst/>
                <a:latin typeface="Times New Roman" charset="0"/>
                <a:ea typeface="Times New Roman" charset="0"/>
                <a:cs typeface="Times New Roman" charset="0"/>
              </a:rPr>
              <a:t>Future Generation Computer Systems</a:t>
            </a:r>
            <a:r>
              <a:rPr lang="en-US" sz="1400" b="0" dirty="0">
                <a:effectLst/>
                <a:latin typeface="Times New Roman" charset="0"/>
                <a:ea typeface="Times New Roman" charset="0"/>
                <a:cs typeface="Times New Roman" charset="0"/>
              </a:rPr>
              <a:t>.</a:t>
            </a:r>
            <a:r>
              <a:rPr lang="en-US" sz="1600" b="0" dirty="0">
                <a:effectLst/>
                <a:latin typeface="Times New Roman" charset="0"/>
                <a:ea typeface="Times New Roman" charset="0"/>
                <a:cs typeface="Times New Roman" charset="0"/>
              </a:rPr>
              <a:t> </a:t>
            </a:r>
          </a:p>
          <a:p>
            <a:pPr algn="just"/>
            <a:r>
              <a:rPr lang="en-US" sz="1400" b="0" dirty="0" err="1">
                <a:effectLst/>
                <a:latin typeface="Times New Roman" charset="0"/>
                <a:ea typeface="Times New Roman" charset="0"/>
                <a:cs typeface="Times New Roman" charset="0"/>
              </a:rPr>
              <a:t>Atzei</a:t>
            </a:r>
            <a:r>
              <a:rPr lang="en-US" sz="1400" b="0" dirty="0">
                <a:effectLst/>
                <a:latin typeface="Times New Roman" charset="0"/>
                <a:ea typeface="Times New Roman" charset="0"/>
                <a:cs typeface="Times New Roman" charset="0"/>
              </a:rPr>
              <a:t>, N., </a:t>
            </a:r>
            <a:r>
              <a:rPr lang="en-US" sz="1400" b="0" dirty="0" err="1">
                <a:effectLst/>
                <a:latin typeface="Times New Roman" charset="0"/>
                <a:ea typeface="Times New Roman" charset="0"/>
                <a:cs typeface="Times New Roman" charset="0"/>
              </a:rPr>
              <a:t>Bartoletti</a:t>
            </a:r>
            <a:r>
              <a:rPr lang="en-US" sz="1400" b="0" dirty="0">
                <a:effectLst/>
                <a:latin typeface="Times New Roman" charset="0"/>
                <a:ea typeface="Times New Roman" charset="0"/>
                <a:cs typeface="Times New Roman" charset="0"/>
              </a:rPr>
              <a:t>, M. and </a:t>
            </a:r>
            <a:r>
              <a:rPr lang="en-US" sz="1400" b="0" dirty="0" err="1">
                <a:effectLst/>
                <a:latin typeface="Times New Roman" charset="0"/>
                <a:ea typeface="Times New Roman" charset="0"/>
                <a:cs typeface="Times New Roman" charset="0"/>
              </a:rPr>
              <a:t>Cimoli</a:t>
            </a:r>
            <a:r>
              <a:rPr lang="en-US" sz="1400" b="0" dirty="0">
                <a:effectLst/>
                <a:latin typeface="Times New Roman" charset="0"/>
                <a:ea typeface="Times New Roman" charset="0"/>
                <a:cs typeface="Times New Roman" charset="0"/>
              </a:rPr>
              <a:t>, T., 2017, April. A survey of attacks on Ethereum smart contracts (</a:t>
            </a:r>
            <a:r>
              <a:rPr lang="en-US" sz="1400" b="0" dirty="0" err="1">
                <a:effectLst/>
                <a:latin typeface="Times New Roman" charset="0"/>
                <a:ea typeface="Times New Roman" charset="0"/>
                <a:cs typeface="Times New Roman" charset="0"/>
              </a:rPr>
              <a:t>SoK</a:t>
            </a:r>
            <a:r>
              <a:rPr lang="en-US" sz="1400" b="0" dirty="0">
                <a:effectLst/>
                <a:latin typeface="Times New Roman" charset="0"/>
                <a:ea typeface="Times New Roman" charset="0"/>
                <a:cs typeface="Times New Roman" charset="0"/>
              </a:rPr>
              <a:t>). In </a:t>
            </a:r>
            <a:r>
              <a:rPr lang="en-US" sz="1400" b="0" i="1" dirty="0">
                <a:effectLst/>
                <a:latin typeface="Times New Roman" charset="0"/>
                <a:ea typeface="Times New Roman" charset="0"/>
                <a:cs typeface="Times New Roman" charset="0"/>
              </a:rPr>
              <a:t>International Conference on Principles of Security and Trust</a:t>
            </a:r>
            <a:r>
              <a:rPr lang="en-US" sz="1400" b="0" dirty="0">
                <a:effectLst/>
                <a:latin typeface="Times New Roman" charset="0"/>
                <a:ea typeface="Times New Roman" charset="0"/>
                <a:cs typeface="Times New Roman" charset="0"/>
              </a:rPr>
              <a:t> (pp. 164-186). Springer, Berlin, Heidelberg.</a:t>
            </a:r>
          </a:p>
          <a:p>
            <a:pPr algn="just"/>
            <a:r>
              <a:rPr lang="en-US" sz="1600" b="0" dirty="0">
                <a:effectLst/>
                <a:latin typeface="Times New Roman" charset="0"/>
                <a:ea typeface="Times New Roman" charset="0"/>
                <a:cs typeface="Times New Roman" charset="0"/>
              </a:rPr>
              <a:t> </a:t>
            </a:r>
            <a:r>
              <a:rPr lang="en-US" sz="1400" b="0" dirty="0" err="1">
                <a:effectLst/>
                <a:latin typeface="Times New Roman" charset="0"/>
                <a:ea typeface="Times New Roman" charset="0"/>
                <a:cs typeface="Times New Roman" charset="0"/>
              </a:rPr>
              <a:t>Karame</a:t>
            </a:r>
            <a:r>
              <a:rPr lang="en-US" sz="1400" b="0" dirty="0">
                <a:effectLst/>
                <a:latin typeface="Times New Roman" charset="0"/>
                <a:ea typeface="Times New Roman" charset="0"/>
                <a:cs typeface="Times New Roman" charset="0"/>
              </a:rPr>
              <a:t>, G.O., </a:t>
            </a:r>
            <a:r>
              <a:rPr lang="en-US" sz="1400" b="0" dirty="0" err="1">
                <a:effectLst/>
                <a:latin typeface="Times New Roman" charset="0"/>
                <a:ea typeface="Times New Roman" charset="0"/>
                <a:cs typeface="Times New Roman" charset="0"/>
              </a:rPr>
              <a:t>Androulaki</a:t>
            </a:r>
            <a:r>
              <a:rPr lang="en-US" sz="1400" b="0" dirty="0">
                <a:effectLst/>
                <a:latin typeface="Times New Roman" charset="0"/>
                <a:ea typeface="Times New Roman" charset="0"/>
                <a:cs typeface="Times New Roman" charset="0"/>
              </a:rPr>
              <a:t>, E. and </a:t>
            </a:r>
            <a:r>
              <a:rPr lang="en-US" sz="1400" b="0" dirty="0" err="1">
                <a:effectLst/>
                <a:latin typeface="Times New Roman" charset="0"/>
                <a:ea typeface="Times New Roman" charset="0"/>
                <a:cs typeface="Times New Roman" charset="0"/>
              </a:rPr>
              <a:t>Capkun</a:t>
            </a:r>
            <a:r>
              <a:rPr lang="en-US" sz="1400" b="0" dirty="0">
                <a:effectLst/>
                <a:latin typeface="Times New Roman" charset="0"/>
                <a:ea typeface="Times New Roman" charset="0"/>
                <a:cs typeface="Times New Roman" charset="0"/>
              </a:rPr>
              <a:t>, S., 2012, October. Double-spending fast payments in bitcoin. In </a:t>
            </a:r>
            <a:r>
              <a:rPr lang="en-US" sz="1400" b="0" i="1" dirty="0">
                <a:effectLst/>
                <a:latin typeface="Times New Roman" charset="0"/>
                <a:ea typeface="Times New Roman" charset="0"/>
                <a:cs typeface="Times New Roman" charset="0"/>
              </a:rPr>
              <a:t>Proceedings of the 2012 ACM conference on Computer and communications security</a:t>
            </a:r>
            <a:r>
              <a:rPr lang="en-US" sz="1400" b="0" dirty="0">
                <a:effectLst/>
                <a:latin typeface="Times New Roman" charset="0"/>
                <a:ea typeface="Times New Roman" charset="0"/>
                <a:cs typeface="Times New Roman" charset="0"/>
              </a:rPr>
              <a:t> (pp. 906-917). ACM.</a:t>
            </a:r>
          </a:p>
          <a:p>
            <a:pPr algn="just"/>
            <a:r>
              <a:rPr lang="en-US" sz="1600" b="0" dirty="0" err="1">
                <a:effectLst/>
                <a:latin typeface="Times New Roman" charset="0"/>
                <a:ea typeface="Times New Roman" charset="0"/>
                <a:cs typeface="Times New Roman" charset="0"/>
              </a:rPr>
              <a:t>Bravecoin</a:t>
            </a:r>
            <a:r>
              <a:rPr lang="en-US" sz="1600" b="0" dirty="0">
                <a:effectLst/>
                <a:latin typeface="Times New Roman" charset="0"/>
                <a:ea typeface="Times New Roman" charset="0"/>
                <a:cs typeface="Times New Roman" charset="0"/>
              </a:rPr>
              <a:t> (2018) </a:t>
            </a:r>
            <a:r>
              <a:rPr lang="en-US" sz="1600" b="0" dirty="0">
                <a:effectLst/>
                <a:latin typeface="Times New Roman" charset="0"/>
                <a:ea typeface="Times New Roman" charset="0"/>
                <a:cs typeface="Times New Roman" charset="0"/>
                <a:hlinkClick r:id="rId2"/>
              </a:rPr>
              <a:t>https://bravenewcoin.com/news/more-51-blockchain-attacks-expected/</a:t>
            </a:r>
            <a:endParaRPr lang="en-US" sz="1600" b="0" dirty="0">
              <a:effectLst/>
              <a:latin typeface="Times New Roman" charset="0"/>
              <a:ea typeface="Times New Roman" charset="0"/>
              <a:cs typeface="Times New Roman" charset="0"/>
            </a:endParaRPr>
          </a:p>
          <a:p>
            <a:pPr algn="just"/>
            <a:r>
              <a:rPr lang="en-US" sz="1600" b="0" dirty="0">
                <a:effectLst/>
                <a:latin typeface="Times New Roman" charset="0"/>
                <a:ea typeface="Times New Roman" charset="0"/>
                <a:cs typeface="Times New Roman" charset="0"/>
              </a:rPr>
              <a:t>Wired UK, (2017)</a:t>
            </a:r>
          </a:p>
          <a:p>
            <a:pPr algn="just"/>
            <a:r>
              <a:rPr lang="en-US" sz="1600" b="0" dirty="0" err="1">
                <a:effectLst/>
                <a:latin typeface="Times New Roman" charset="0"/>
                <a:ea typeface="Times New Roman" charset="0"/>
                <a:cs typeface="Times New Roman" charset="0"/>
              </a:rPr>
              <a:t>Weakileaks</a:t>
            </a:r>
            <a:r>
              <a:rPr lang="en-US" sz="1600" b="0" dirty="0">
                <a:effectLst/>
                <a:latin typeface="Times New Roman" charset="0"/>
                <a:ea typeface="Times New Roman" charset="0"/>
                <a:cs typeface="Times New Roman" charset="0"/>
              </a:rPr>
              <a:t>, (2018)</a:t>
            </a:r>
            <a:endParaRPr lang="en-US" sz="1600" b="0" dirty="0">
              <a:latin typeface="Times New Roman" charset="0"/>
              <a:ea typeface="Times New Roman" charset="0"/>
              <a:cs typeface="Times New Roman" charset="0"/>
            </a:endParaRPr>
          </a:p>
          <a:p>
            <a:pPr algn="just" fontAlgn="ctr"/>
            <a:endParaRPr lang="en-US" sz="1600" b="0" dirty="0">
              <a:latin typeface="Times New Roman" charset="0"/>
              <a:ea typeface="Times New Roman" charset="0"/>
              <a:cs typeface="Times New Roman" charset="0"/>
            </a:endParaRPr>
          </a:p>
          <a:p>
            <a:pPr algn="just" fontAlgn="ctr"/>
            <a:endParaRPr lang="en-US" sz="1600" b="0" dirty="0">
              <a:effectLst/>
              <a:latin typeface="Times New Roman" charset="0"/>
              <a:ea typeface="Times New Roman" charset="0"/>
              <a:cs typeface="Times New Roman" charset="0"/>
            </a:endParaRPr>
          </a:p>
          <a:p>
            <a:pPr algn="just" fontAlgn="ctr"/>
            <a:endParaRPr lang="en-US" sz="1600" b="0" dirty="0">
              <a:latin typeface="Times New Roman" charset="0"/>
              <a:ea typeface="Times New Roman" charset="0"/>
              <a:cs typeface="Times New Roman" charset="0"/>
            </a:endParaRPr>
          </a:p>
          <a:p>
            <a:pPr algn="just" fontAlgn="ctr"/>
            <a:endParaRPr lang="en-US" sz="1600" b="0" dirty="0">
              <a:latin typeface="Times New Roman" charset="0"/>
              <a:ea typeface="Times New Roman" charset="0"/>
              <a:cs typeface="Times New Roman" charset="0"/>
            </a:endParaRPr>
          </a:p>
          <a:p>
            <a:pPr algn="just" fontAlgn="ctr"/>
            <a:endParaRPr lang="en-US" sz="1600" b="0" dirty="0">
              <a:latin typeface="Times New Roman" charset="0"/>
              <a:ea typeface="Times New Roman" charset="0"/>
              <a:cs typeface="Times New Roman" charset="0"/>
            </a:endParaRPr>
          </a:p>
          <a:p>
            <a:pPr algn="just" fontAlgn="ctr"/>
            <a:endParaRPr lang="en-US" sz="1600" b="0" dirty="0">
              <a:effectLst/>
              <a:latin typeface="Times New Roman" charset="0"/>
              <a:ea typeface="Times New Roman" charset="0"/>
              <a:cs typeface="Times New Roman" charset="0"/>
            </a:endParaRPr>
          </a:p>
          <a:p>
            <a:pPr algn="just" fontAlgn="ctr"/>
            <a:endParaRPr lang="en-US" sz="1600" b="0" dirty="0">
              <a:effectLst/>
              <a:latin typeface="Times New Roman" charset="0"/>
              <a:ea typeface="Times New Roman" charset="0"/>
              <a:cs typeface="Times New Roman" charset="0"/>
            </a:endParaRPr>
          </a:p>
          <a:p>
            <a:pPr algn="just"/>
            <a:endParaRPr lang="en-US" sz="1600" b="0" dirty="0">
              <a:effectLst/>
              <a:latin typeface="Times New Roman" charset="0"/>
              <a:ea typeface="Times New Roman" charset="0"/>
              <a:cs typeface="Times New Roman" charset="0"/>
            </a:endParaRPr>
          </a:p>
          <a:p>
            <a:pPr algn="just"/>
            <a:endParaRPr lang="en-US" sz="1600" b="0" dirty="0">
              <a:latin typeface="Times New Roman" charset="0"/>
              <a:ea typeface="Times New Roman" charset="0"/>
              <a:cs typeface="Times New Roman" charset="0"/>
            </a:endParaRPr>
          </a:p>
          <a:p>
            <a:pPr algn="just"/>
            <a:endParaRPr lang="en-US" sz="1600" b="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7722412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11200"/>
            <a:ext cx="12192000" cy="596900"/>
          </a:xfrm>
          <a:solidFill>
            <a:schemeClr val="accent2"/>
          </a:solidFill>
        </p:spPr>
        <p:txBody>
          <a:bodyPr>
            <a:noAutofit/>
          </a:bodyPr>
          <a:lstStyle/>
          <a:p>
            <a:r>
              <a:rPr lang="en-US" altLang="zh-CN" sz="2800" dirty="0" smtClean="0">
                <a:solidFill>
                  <a:schemeClr val="bg1"/>
                </a:solidFill>
                <a:latin typeface="Times New Roman" charset="0"/>
                <a:ea typeface="Times New Roman" charset="0"/>
                <a:cs typeface="Times New Roman" charset="0"/>
              </a:rPr>
              <a:t>Introduction of Blockchain </a:t>
            </a:r>
            <a:r>
              <a:rPr lang="en-US" altLang="zh-CN" sz="2800" dirty="0">
                <a:solidFill>
                  <a:schemeClr val="bg1"/>
                </a:solidFill>
                <a:latin typeface="Times New Roman" charset="0"/>
                <a:ea typeface="Times New Roman" charset="0"/>
                <a:cs typeface="Times New Roman" charset="0"/>
              </a:rPr>
              <a:t>Technology</a:t>
            </a:r>
            <a:endParaRPr lang="en-US" sz="2500" dirty="0">
              <a:solidFill>
                <a:schemeClr val="bg1"/>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1524000" y="1193800"/>
            <a:ext cx="9144000" cy="5105400"/>
          </a:xfrm>
        </p:spPr>
        <p:txBody>
          <a:bodyPr/>
          <a:lstStyle/>
          <a:p>
            <a:pPr marL="0" indent="0">
              <a:buNone/>
            </a:pPr>
            <a:r>
              <a:rPr lang="en-US" dirty="0" smtClean="0">
                <a:ln>
                  <a:solidFill>
                    <a:schemeClr val="tx1"/>
                  </a:solidFill>
                </a:ln>
              </a:rPr>
              <a:t> </a:t>
            </a:r>
          </a:p>
          <a:p>
            <a:pPr marL="0" indent="0">
              <a:buNone/>
            </a:pPr>
            <a:r>
              <a:rPr lang="en-US" b="1" dirty="0" smtClean="0">
                <a:ln>
                  <a:solidFill>
                    <a:schemeClr val="tx1"/>
                  </a:solidFill>
                </a:ln>
              </a:rPr>
              <a:t> </a:t>
            </a:r>
            <a:endParaRPr lang="en-US" dirty="0">
              <a:ln>
                <a:solidFill>
                  <a:schemeClr val="tx1"/>
                </a:solidFill>
              </a:ln>
            </a:endParaRPr>
          </a:p>
          <a:p>
            <a:pPr marL="0" indent="0">
              <a:buNone/>
            </a:pPr>
            <a:endParaRPr lang="en-US" dirty="0" smtClean="0">
              <a:ln>
                <a:solidFill>
                  <a:schemeClr val="tx1"/>
                </a:solidFill>
              </a:ln>
            </a:endParaRPr>
          </a:p>
          <a:p>
            <a:endParaRPr lang="en-US" dirty="0">
              <a:ln>
                <a:solidFill>
                  <a:schemeClr val="tx1"/>
                </a:solidFill>
              </a:ln>
            </a:endParaRPr>
          </a:p>
        </p:txBody>
      </p:sp>
      <p:sp>
        <p:nvSpPr>
          <p:cNvPr id="6" name="TextBox 5"/>
          <p:cNvSpPr txBox="1"/>
          <p:nvPr/>
        </p:nvSpPr>
        <p:spPr>
          <a:xfrm>
            <a:off x="4724401" y="1404313"/>
            <a:ext cx="7467599" cy="4201150"/>
          </a:xfrm>
          <a:prstGeom prst="rect">
            <a:avLst/>
          </a:prstGeom>
          <a:noFill/>
        </p:spPr>
        <p:txBody>
          <a:bodyPr wrap="square" rtlCol="0">
            <a:spAutoFit/>
          </a:bodyPr>
          <a:lstStyle/>
          <a:p>
            <a:pPr marL="285750" indent="-285750" algn="just">
              <a:lnSpc>
                <a:spcPct val="150000"/>
              </a:lnSpc>
              <a:buFont typeface="Courier New" charset="0"/>
              <a:buChar char="o"/>
            </a:pPr>
            <a:r>
              <a:rPr lang="en-US" sz="2200" dirty="0">
                <a:latin typeface="Times New Roman" charset="0"/>
                <a:ea typeface="Times New Roman" charset="0"/>
                <a:cs typeface="Times New Roman" charset="0"/>
              </a:rPr>
              <a:t>Virtual currency system without any </a:t>
            </a:r>
            <a:r>
              <a:rPr lang="en-US" sz="2200" b="1" dirty="0">
                <a:latin typeface="Times New Roman" charset="0"/>
                <a:ea typeface="Times New Roman" charset="0"/>
                <a:cs typeface="Times New Roman" charset="0"/>
              </a:rPr>
              <a:t>trusted parties.  </a:t>
            </a:r>
          </a:p>
          <a:p>
            <a:pPr marL="285750" indent="-285750" algn="just">
              <a:lnSpc>
                <a:spcPct val="150000"/>
              </a:lnSpc>
              <a:buFont typeface="Courier New" charset="0"/>
              <a:buChar char="o"/>
            </a:pPr>
            <a:r>
              <a:rPr lang="en-US" sz="2200" dirty="0">
                <a:latin typeface="Times New Roman" charset="0"/>
                <a:ea typeface="Times New Roman" charset="0"/>
                <a:cs typeface="Times New Roman" charset="0"/>
              </a:rPr>
              <a:t>Participants without real </a:t>
            </a:r>
            <a:r>
              <a:rPr lang="en-US" sz="2200" b="1" dirty="0">
                <a:latin typeface="Times New Roman" charset="0"/>
                <a:ea typeface="Times New Roman" charset="0"/>
                <a:cs typeface="Times New Roman" charset="0"/>
              </a:rPr>
              <a:t>identities</a:t>
            </a:r>
            <a:r>
              <a:rPr lang="en-US" sz="2200" dirty="0">
                <a:latin typeface="Times New Roman" charset="0"/>
                <a:ea typeface="Times New Roman" charset="0"/>
                <a:cs typeface="Times New Roman" charset="0"/>
              </a:rPr>
              <a:t>.</a:t>
            </a:r>
          </a:p>
          <a:p>
            <a:pPr marL="285750" indent="-285750" algn="just">
              <a:lnSpc>
                <a:spcPct val="150000"/>
              </a:lnSpc>
              <a:buFont typeface="Courier New" charset="0"/>
              <a:buChar char="o"/>
            </a:pPr>
            <a:r>
              <a:rPr lang="en-US" sz="2200" dirty="0">
                <a:latin typeface="Times New Roman" charset="0"/>
                <a:ea typeface="Times New Roman" charset="0"/>
                <a:cs typeface="Times New Roman" charset="0"/>
              </a:rPr>
              <a:t>Solve generals problem in a distributed systems (Byzantine). </a:t>
            </a:r>
          </a:p>
          <a:p>
            <a:pPr marL="285750" indent="-285750" algn="just">
              <a:lnSpc>
                <a:spcPct val="150000"/>
              </a:lnSpc>
              <a:buFont typeface="Courier New" charset="0"/>
              <a:buChar char="o"/>
            </a:pPr>
            <a:r>
              <a:rPr lang="en-US" sz="2200" dirty="0">
                <a:latin typeface="Times New Roman" charset="0"/>
                <a:ea typeface="Times New Roman" charset="0"/>
                <a:cs typeface="Times New Roman" charset="0"/>
              </a:rPr>
              <a:t>Proposed a system which is hard to hack (</a:t>
            </a:r>
            <a:r>
              <a:rPr lang="en-US" sz="2200" b="1" dirty="0">
                <a:latin typeface="Times New Roman" charset="0"/>
                <a:ea typeface="Times New Roman" charset="0"/>
                <a:cs typeface="Times New Roman" charset="0"/>
              </a:rPr>
              <a:t>Blockchain). </a:t>
            </a:r>
          </a:p>
          <a:p>
            <a:pPr marL="285750" indent="-285750" algn="just">
              <a:lnSpc>
                <a:spcPct val="150000"/>
              </a:lnSpc>
              <a:buFont typeface="Courier New" charset="0"/>
              <a:buChar char="o"/>
            </a:pPr>
            <a:r>
              <a:rPr lang="en-US" sz="2200" dirty="0">
                <a:latin typeface="Times New Roman" charset="0"/>
                <a:ea typeface="Times New Roman" charset="0"/>
                <a:cs typeface="Times New Roman" charset="0"/>
              </a:rPr>
              <a:t>Automated contract </a:t>
            </a:r>
            <a:r>
              <a:rPr lang="en-US" sz="2200" b="1" dirty="0">
                <a:latin typeface="Times New Roman" charset="0"/>
                <a:ea typeface="Times New Roman" charset="0"/>
                <a:cs typeface="Times New Roman" charset="0"/>
              </a:rPr>
              <a:t>(Smart contract)</a:t>
            </a:r>
          </a:p>
          <a:p>
            <a:pPr marL="285750" indent="-285750" algn="just">
              <a:lnSpc>
                <a:spcPct val="150000"/>
              </a:lnSpc>
              <a:buFont typeface="Courier New" charset="0"/>
              <a:buChar char="o"/>
            </a:pPr>
            <a:r>
              <a:rPr lang="en-US" sz="2200" dirty="0">
                <a:latin typeface="Times New Roman" charset="0"/>
                <a:ea typeface="Times New Roman" charset="0"/>
                <a:cs typeface="Times New Roman" charset="0"/>
              </a:rPr>
              <a:t>“Bitcoin works in practice, but not in theory” (</a:t>
            </a:r>
            <a:r>
              <a:rPr lang="en-US" sz="2400" dirty="0" err="1">
                <a:latin typeface="Times New Roman" charset="0"/>
                <a:ea typeface="Times New Roman" charset="0"/>
                <a:cs typeface="Times New Roman" charset="0"/>
              </a:rPr>
              <a:t>Bonneau</a:t>
            </a:r>
            <a:r>
              <a:rPr lang="en-US" sz="2200" dirty="0">
                <a:latin typeface="Times New Roman" charset="0"/>
                <a:ea typeface="Times New Roman" charset="0"/>
                <a:cs typeface="Times New Roman" charset="0"/>
              </a:rPr>
              <a:t>, 2015). </a:t>
            </a:r>
          </a:p>
          <a:p>
            <a:pPr marL="285750" indent="-285750" algn="just">
              <a:lnSpc>
                <a:spcPct val="150000"/>
              </a:lnSpc>
              <a:buFont typeface="Courier New" charset="0"/>
              <a:buChar char="o"/>
            </a:pPr>
            <a:endParaRPr lang="en-US" sz="2200" b="1" dirty="0">
              <a:latin typeface="Times New Roman" charset="0"/>
              <a:ea typeface="Times New Roman" charset="0"/>
              <a:cs typeface="Times New Roman" charset="0"/>
            </a:endParaRPr>
          </a:p>
        </p:txBody>
      </p:sp>
      <p:pic>
        <p:nvPicPr>
          <p:cNvPr id="11" name="Picture 10"/>
          <p:cNvPicPr>
            <a:picLocks noChangeAspect="1"/>
          </p:cNvPicPr>
          <p:nvPr/>
        </p:nvPicPr>
        <p:blipFill>
          <a:blip r:embed="rId3"/>
          <a:stretch>
            <a:fillRect/>
          </a:stretch>
        </p:blipFill>
        <p:spPr>
          <a:xfrm>
            <a:off x="356260" y="1506072"/>
            <a:ext cx="4368141" cy="2487194"/>
          </a:xfrm>
          <a:prstGeom prst="rect">
            <a:avLst/>
          </a:prstGeom>
        </p:spPr>
      </p:pic>
      <p:sp>
        <p:nvSpPr>
          <p:cNvPr id="5" name="Rectangular Callout 4"/>
          <p:cNvSpPr/>
          <p:nvPr/>
        </p:nvSpPr>
        <p:spPr>
          <a:xfrm>
            <a:off x="639288" y="4234606"/>
            <a:ext cx="3764478" cy="563701"/>
          </a:xfrm>
          <a:prstGeom prst="wedgeRectCallout">
            <a:avLst>
              <a:gd name="adj1" fmla="val -1586"/>
              <a:gd name="adj2" fmla="val -128012"/>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dirty="0">
              <a:latin typeface="TimesNewRomanMTStd" charset="0"/>
              <a:ea typeface="TimesNewRomanMTStd" charset="0"/>
              <a:cs typeface="TimesNewRomanMTStd" charset="0"/>
            </a:endParaRPr>
          </a:p>
          <a:p>
            <a:pPr algn="ctr"/>
            <a:r>
              <a:rPr lang="en-US" sz="1200" dirty="0">
                <a:latin typeface="TimesNewRomanMTStd" charset="0"/>
                <a:ea typeface="TimesNewRomanMTStd" charset="0"/>
                <a:cs typeface="TimesNewRomanMTStd" charset="0"/>
              </a:rPr>
              <a:t>Satoshi made a Break through by   solving long-standing problem of double spending with out the need of a trusted authority. </a:t>
            </a:r>
          </a:p>
          <a:p>
            <a:pPr algn="ctr"/>
            <a:endParaRPr lang="en-US" sz="1200" dirty="0">
              <a:latin typeface="TimesNewRomanMTStd" charset="0"/>
              <a:ea typeface="TimesNewRomanMTStd" charset="0"/>
              <a:cs typeface="TimesNewRomanMTStd" charset="0"/>
            </a:endParaRPr>
          </a:p>
        </p:txBody>
      </p:sp>
      <p:sp>
        <p:nvSpPr>
          <p:cNvPr id="7" name="Rectangular Callout 6"/>
          <p:cNvSpPr/>
          <p:nvPr/>
        </p:nvSpPr>
        <p:spPr>
          <a:xfrm rot="10800000" flipV="1">
            <a:off x="482930" y="5603349"/>
            <a:ext cx="4077195" cy="512554"/>
          </a:xfrm>
          <a:prstGeom prst="wedgeRectCallout">
            <a:avLst>
              <a:gd name="adj1" fmla="val -71971"/>
              <a:gd name="adj2" fmla="val -20324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dirty="0">
              <a:latin typeface="TimesNewRomanMTStd" charset="0"/>
              <a:ea typeface="TimesNewRomanMTStd" charset="0"/>
              <a:cs typeface="TimesNewRomanMTStd" charset="0"/>
            </a:endParaRPr>
          </a:p>
          <a:p>
            <a:pPr marL="171450" indent="-171450" algn="just">
              <a:buFont typeface="Arial" charset="0"/>
              <a:buChar char="•"/>
            </a:pPr>
            <a:r>
              <a:rPr lang="en-US" sz="1200" dirty="0">
                <a:latin typeface="TimesNewRomanMTStd" charset="0"/>
                <a:ea typeface="TimesNewRomanMTStd" charset="0"/>
                <a:cs typeface="TimesNewRomanMTStd" charset="0"/>
              </a:rPr>
              <a:t>Security and privacy challenges</a:t>
            </a:r>
          </a:p>
          <a:p>
            <a:pPr marL="171450" indent="-171450" algn="just">
              <a:buFont typeface="Arial" charset="0"/>
              <a:buChar char="•"/>
            </a:pPr>
            <a:r>
              <a:rPr lang="en-US" sz="1200" dirty="0">
                <a:latin typeface="TimesNewRomanMTStd" charset="0"/>
                <a:ea typeface="TimesNewRomanMTStd" charset="0"/>
                <a:cs typeface="TimesNewRomanMTStd" charset="0"/>
              </a:rPr>
              <a:t>Managing contracts execution </a:t>
            </a:r>
          </a:p>
          <a:p>
            <a:pPr marL="171450" indent="-171450" algn="just">
              <a:buFont typeface="Arial" charset="0"/>
              <a:buChar char="•"/>
            </a:pPr>
            <a:endParaRPr lang="en-US" sz="1200" dirty="0">
              <a:latin typeface="TimesNewRomanMTStd" charset="0"/>
              <a:ea typeface="TimesNewRomanMTStd" charset="0"/>
              <a:cs typeface="TimesNewRomanMTStd" charset="0"/>
            </a:endParaRPr>
          </a:p>
        </p:txBody>
      </p:sp>
    </p:spTree>
    <p:extLst>
      <p:ext uri="{BB962C8B-B14F-4D97-AF65-F5344CB8AC3E}">
        <p14:creationId xmlns:p14="http://schemas.microsoft.com/office/powerpoint/2010/main" val="59747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30597"/>
            <a:ext cx="10920248" cy="572548"/>
          </a:xfrm>
          <a:solidFill>
            <a:schemeClr val="accent2"/>
          </a:solidFill>
        </p:spPr>
        <p:txBody>
          <a:bodyPr>
            <a:noAutofit/>
          </a:bodyPr>
          <a:lstStyle/>
          <a:p>
            <a:r>
              <a:rPr lang="en-US" sz="3000" dirty="0" smtClean="0">
                <a:solidFill>
                  <a:schemeClr val="bg1"/>
                </a:solidFill>
                <a:latin typeface="Times New Roman" charset="0"/>
                <a:ea typeface="Times New Roman" charset="0"/>
                <a:cs typeface="Times New Roman" charset="0"/>
              </a:rPr>
              <a:t>Who invented Blockchain?</a:t>
            </a:r>
            <a:endParaRPr lang="en-US" sz="3000" dirty="0">
              <a:solidFill>
                <a:schemeClr val="bg1"/>
              </a:solidFill>
              <a:latin typeface="Times New Roman" charset="0"/>
              <a:ea typeface="Times New Roman" charset="0"/>
              <a:cs typeface="Times New Roman" charset="0"/>
            </a:endParaRPr>
          </a:p>
        </p:txBody>
      </p:sp>
      <p:pic>
        <p:nvPicPr>
          <p:cNvPr id="4" name="Picture 3"/>
          <p:cNvPicPr>
            <a:picLocks noChangeAspect="1"/>
          </p:cNvPicPr>
          <p:nvPr/>
        </p:nvPicPr>
        <p:blipFill>
          <a:blip r:embed="rId3"/>
          <a:stretch>
            <a:fillRect/>
          </a:stretch>
        </p:blipFill>
        <p:spPr>
          <a:xfrm>
            <a:off x="2316594" y="1260764"/>
            <a:ext cx="4292023" cy="1848019"/>
          </a:xfrm>
          <a:prstGeom prst="rect">
            <a:avLst/>
          </a:prstGeom>
        </p:spPr>
      </p:pic>
      <p:sp>
        <p:nvSpPr>
          <p:cNvPr id="5" name="Rounded Rectangle 4"/>
          <p:cNvSpPr/>
          <p:nvPr/>
        </p:nvSpPr>
        <p:spPr>
          <a:xfrm>
            <a:off x="4040251" y="1252275"/>
            <a:ext cx="1759527" cy="722454"/>
          </a:xfrm>
          <a:prstGeom prst="round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Real Satoshi Behind Bitcoin?</a:t>
            </a:r>
            <a:endParaRPr lang="en-US" dirty="0">
              <a:solidFill>
                <a:schemeClr val="tx1"/>
              </a:solidFill>
            </a:endParaRPr>
          </a:p>
        </p:txBody>
      </p:sp>
      <p:pic>
        <p:nvPicPr>
          <p:cNvPr id="1028" name="Picture 4" descr="https://www.blockchaineconomy.com.au/wp-content/uploads/2018/02/Scott-Websi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252276"/>
            <a:ext cx="2114549" cy="18649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ge result for Who is satosh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117272"/>
            <a:ext cx="10800769" cy="18649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mage result for Who invented Blockchai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3165" y="3117273"/>
            <a:ext cx="4222375" cy="18734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stretch>
            <a:fillRect/>
          </a:stretch>
        </p:blipFill>
        <p:spPr>
          <a:xfrm>
            <a:off x="-1" y="858575"/>
            <a:ext cx="6608618" cy="393700"/>
          </a:xfrm>
          <a:prstGeom prst="rect">
            <a:avLst/>
          </a:prstGeom>
        </p:spPr>
      </p:pic>
      <p:pic>
        <p:nvPicPr>
          <p:cNvPr id="7" name="Picture 6"/>
          <p:cNvPicPr>
            <a:picLocks noChangeAspect="1"/>
          </p:cNvPicPr>
          <p:nvPr/>
        </p:nvPicPr>
        <p:blipFill>
          <a:blip r:embed="rId8"/>
          <a:stretch>
            <a:fillRect/>
          </a:stretch>
        </p:blipFill>
        <p:spPr>
          <a:xfrm>
            <a:off x="6648686" y="911633"/>
            <a:ext cx="4152084" cy="282611"/>
          </a:xfrm>
          <a:prstGeom prst="rect">
            <a:avLst/>
          </a:prstGeom>
        </p:spPr>
      </p:pic>
      <p:pic>
        <p:nvPicPr>
          <p:cNvPr id="8" name="Picture 7"/>
          <p:cNvPicPr>
            <a:picLocks noChangeAspect="1"/>
          </p:cNvPicPr>
          <p:nvPr/>
        </p:nvPicPr>
        <p:blipFill>
          <a:blip r:embed="rId9"/>
          <a:stretch>
            <a:fillRect/>
          </a:stretch>
        </p:blipFill>
        <p:spPr>
          <a:xfrm>
            <a:off x="6648686" y="1131139"/>
            <a:ext cx="4152084" cy="1986133"/>
          </a:xfrm>
          <a:prstGeom prst="rect">
            <a:avLst/>
          </a:prstGeom>
        </p:spPr>
      </p:pic>
      <p:pic>
        <p:nvPicPr>
          <p:cNvPr id="11" name="Picture 10"/>
          <p:cNvPicPr>
            <a:picLocks noChangeAspect="1"/>
          </p:cNvPicPr>
          <p:nvPr/>
        </p:nvPicPr>
        <p:blipFill>
          <a:blip r:embed="rId10"/>
          <a:stretch>
            <a:fillRect/>
          </a:stretch>
        </p:blipFill>
        <p:spPr>
          <a:xfrm>
            <a:off x="-1" y="4990758"/>
            <a:ext cx="11040036" cy="1705877"/>
          </a:xfrm>
          <a:prstGeom prst="rect">
            <a:avLst/>
          </a:prstGeom>
        </p:spPr>
      </p:pic>
      <p:pic>
        <p:nvPicPr>
          <p:cNvPr id="15" name="Picture 14"/>
          <p:cNvPicPr>
            <a:picLocks noChangeAspect="1"/>
          </p:cNvPicPr>
          <p:nvPr/>
        </p:nvPicPr>
        <p:blipFill>
          <a:blip r:embed="rId11"/>
          <a:stretch>
            <a:fillRect/>
          </a:stretch>
        </p:blipFill>
        <p:spPr>
          <a:xfrm>
            <a:off x="6628651" y="1122649"/>
            <a:ext cx="4192153" cy="1986133"/>
          </a:xfrm>
          <a:prstGeom prst="rect">
            <a:avLst/>
          </a:prstGeom>
        </p:spPr>
      </p:pic>
      <p:pic>
        <p:nvPicPr>
          <p:cNvPr id="16" name="Picture 15"/>
          <p:cNvPicPr>
            <a:picLocks noChangeAspect="1"/>
          </p:cNvPicPr>
          <p:nvPr/>
        </p:nvPicPr>
        <p:blipFill>
          <a:blip r:embed="rId12"/>
          <a:stretch>
            <a:fillRect/>
          </a:stretch>
        </p:blipFill>
        <p:spPr>
          <a:xfrm>
            <a:off x="7181253" y="1775281"/>
            <a:ext cx="3659585" cy="1275469"/>
          </a:xfrm>
          <a:prstGeom prst="rect">
            <a:avLst/>
          </a:prstGeom>
        </p:spPr>
      </p:pic>
      <p:pic>
        <p:nvPicPr>
          <p:cNvPr id="12" name="Picture 11"/>
          <p:cNvPicPr>
            <a:picLocks noChangeAspect="1"/>
          </p:cNvPicPr>
          <p:nvPr/>
        </p:nvPicPr>
        <p:blipFill>
          <a:blip r:embed="rId13"/>
          <a:stretch>
            <a:fillRect/>
          </a:stretch>
        </p:blipFill>
        <p:spPr>
          <a:xfrm>
            <a:off x="8763234" y="1003902"/>
            <a:ext cx="1730846" cy="1219200"/>
          </a:xfrm>
          <a:prstGeom prst="rect">
            <a:avLst/>
          </a:prstGeom>
        </p:spPr>
      </p:pic>
    </p:spTree>
    <p:extLst>
      <p:ext uri="{BB962C8B-B14F-4D97-AF65-F5344CB8AC3E}">
        <p14:creationId xmlns:p14="http://schemas.microsoft.com/office/powerpoint/2010/main" val="103268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blinds(horizontal)">
                                      <p:cBhvr>
                                        <p:cTn id="11" dur="500"/>
                                        <p:tgtEl>
                                          <p:spTgt spid="1028"/>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500"/>
                                        <p:tgtEl>
                                          <p:spTgt spid="5"/>
                                        </p:tgtEl>
                                      </p:cBhvr>
                                    </p:animEffect>
                                  </p:childTnLst>
                                </p:cTn>
                              </p:par>
                              <p:par>
                                <p:cTn id="15" presetID="3" presetClass="entr" presetSubtype="1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par>
                                <p:cTn id="18" presetID="3" presetClass="entr" presetSubtype="1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par>
                                <p:cTn id="21" presetID="3" presetClass="entr" presetSubtype="1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checkerboard(across)">
                                      <p:cBhvr>
                                        <p:cTn id="28" dur="500"/>
                                        <p:tgtEl>
                                          <p:spTgt spid="103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par>
                                <p:cTn id="34" presetID="3" presetClass="entr" presetSubtype="1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linds(horizontal)">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98500"/>
            <a:ext cx="12192000" cy="636525"/>
          </a:xfrm>
          <a:solidFill>
            <a:schemeClr val="accent2"/>
          </a:solidFill>
        </p:spPr>
        <p:txBody>
          <a:bodyPr>
            <a:noAutofit/>
          </a:bodyPr>
          <a:lstStyle/>
          <a:p>
            <a:r>
              <a:rPr lang="en-US" sz="2800" dirty="0">
                <a:solidFill>
                  <a:schemeClr val="bg1"/>
                </a:solidFill>
                <a:latin typeface="Times New Roman" charset="0"/>
                <a:ea typeface="Times New Roman" charset="0"/>
                <a:cs typeface="Times New Roman" charset="0"/>
              </a:rPr>
              <a:t>Why Blockchain Technology Matters?</a:t>
            </a:r>
            <a:endParaRPr lang="en-US" sz="2800" dirty="0">
              <a:solidFill>
                <a:schemeClr val="bg1"/>
              </a:solidFill>
            </a:endParaRPr>
          </a:p>
        </p:txBody>
      </p:sp>
      <p:sp>
        <p:nvSpPr>
          <p:cNvPr id="4" name="Content Placeholder 3"/>
          <p:cNvSpPr>
            <a:spLocks noGrp="1"/>
          </p:cNvSpPr>
          <p:nvPr>
            <p:ph idx="1"/>
          </p:nvPr>
        </p:nvSpPr>
        <p:spPr>
          <a:xfrm>
            <a:off x="71718" y="1429154"/>
            <a:ext cx="11586882" cy="4951476"/>
          </a:xfrm>
        </p:spPr>
        <p:txBody>
          <a:bodyPr anchor="t">
            <a:noAutofit/>
          </a:bodyPr>
          <a:lstStyle/>
          <a:p>
            <a:pPr>
              <a:lnSpc>
                <a:spcPct val="100000"/>
              </a:lnSpc>
            </a:pPr>
            <a:r>
              <a:rPr lang="en-US" sz="2100" b="0" dirty="0">
                <a:effectLst/>
                <a:latin typeface="Times New Roman" charset="0"/>
                <a:ea typeface="Times New Roman" charset="0"/>
                <a:cs typeface="Times New Roman" charset="0"/>
              </a:rPr>
              <a:t>Decentralized, distributed and public digital </a:t>
            </a:r>
            <a:r>
              <a:rPr lang="en-US" sz="2100" b="0" dirty="0" smtClean="0">
                <a:effectLst/>
                <a:latin typeface="Times New Roman" charset="0"/>
                <a:ea typeface="Times New Roman" charset="0"/>
                <a:cs typeface="Times New Roman" charset="0"/>
              </a:rPr>
              <a:t>ledger</a:t>
            </a:r>
            <a:endParaRPr lang="en-US" sz="2100" dirty="0">
              <a:effectLst/>
              <a:latin typeface="Times New Roman" charset="0"/>
              <a:ea typeface="Times New Roman" charset="0"/>
              <a:cs typeface="Times New Roman" charset="0"/>
            </a:endParaRPr>
          </a:p>
          <a:p>
            <a:pPr>
              <a:lnSpc>
                <a:spcPct val="100000"/>
              </a:lnSpc>
            </a:pPr>
            <a:r>
              <a:rPr lang="en-US" sz="2100" b="0" dirty="0">
                <a:effectLst/>
                <a:latin typeface="Times New Roman" charset="0"/>
                <a:ea typeface="Times New Roman" charset="0"/>
                <a:cs typeface="Times New Roman" charset="0"/>
              </a:rPr>
              <a:t>Contains growing list of records called:</a:t>
            </a:r>
            <a:r>
              <a:rPr lang="en-US" sz="2100" b="1" dirty="0">
                <a:effectLst/>
                <a:latin typeface="Times New Roman" charset="0"/>
                <a:ea typeface="Times New Roman" charset="0"/>
                <a:cs typeface="Times New Roman" charset="0"/>
              </a:rPr>
              <a:t> </a:t>
            </a:r>
            <a:r>
              <a:rPr lang="en-US" sz="2100" b="1" dirty="0" smtClean="0">
                <a:effectLst/>
                <a:latin typeface="Times New Roman" charset="0"/>
                <a:ea typeface="Times New Roman" charset="0"/>
                <a:cs typeface="Times New Roman" charset="0"/>
              </a:rPr>
              <a:t>Blocks  </a:t>
            </a:r>
            <a:endParaRPr lang="en-US" sz="2100" b="1" dirty="0">
              <a:effectLst/>
              <a:latin typeface="Times New Roman" charset="0"/>
              <a:ea typeface="Times New Roman" charset="0"/>
              <a:cs typeface="Times New Roman" charset="0"/>
            </a:endParaRPr>
          </a:p>
          <a:p>
            <a:pPr>
              <a:lnSpc>
                <a:spcPct val="100000"/>
              </a:lnSpc>
            </a:pPr>
            <a:r>
              <a:rPr lang="en-US" sz="2100" b="0" dirty="0">
                <a:effectLst/>
                <a:latin typeface="Times New Roman" charset="0"/>
                <a:ea typeface="Times New Roman" charset="0"/>
                <a:cs typeface="Times New Roman" charset="0"/>
              </a:rPr>
              <a:t>Block contains  a transaction data and cryptographic hash of the previous block. </a:t>
            </a:r>
          </a:p>
          <a:p>
            <a:pPr>
              <a:lnSpc>
                <a:spcPct val="100000"/>
              </a:lnSpc>
            </a:pPr>
            <a:r>
              <a:rPr lang="en-US" sz="2100" b="0" dirty="0">
                <a:effectLst/>
                <a:latin typeface="Times New Roman" charset="0"/>
                <a:ea typeface="Times New Roman" charset="0"/>
                <a:cs typeface="Times New Roman" charset="0"/>
              </a:rPr>
              <a:t>Managed by a </a:t>
            </a:r>
            <a:r>
              <a:rPr lang="en-US" sz="2100" b="1" dirty="0">
                <a:effectLst/>
                <a:latin typeface="Times New Roman" charset="0"/>
                <a:ea typeface="Times New Roman" charset="0"/>
                <a:cs typeface="Times New Roman" charset="0"/>
              </a:rPr>
              <a:t>peer-to-peer network and distributed </a:t>
            </a:r>
            <a:r>
              <a:rPr lang="en-US" sz="2100" b="1" dirty="0" smtClean="0">
                <a:effectLst/>
                <a:latin typeface="Times New Roman" charset="0"/>
                <a:ea typeface="Times New Roman" charset="0"/>
                <a:cs typeface="Times New Roman" charset="0"/>
              </a:rPr>
              <a:t>time-stamping</a:t>
            </a:r>
            <a:endParaRPr lang="en-US" sz="2100" b="1" dirty="0">
              <a:effectLst/>
              <a:latin typeface="Times New Roman" charset="0"/>
              <a:ea typeface="Times New Roman" charset="0"/>
              <a:cs typeface="Times New Roman" charset="0"/>
            </a:endParaRPr>
          </a:p>
          <a:p>
            <a:pPr>
              <a:lnSpc>
                <a:spcPct val="100000"/>
              </a:lnSpc>
            </a:pPr>
            <a:r>
              <a:rPr lang="en-US" sz="2100" b="0" dirty="0">
                <a:effectLst/>
                <a:latin typeface="Times New Roman" charset="0"/>
                <a:ea typeface="Times New Roman" charset="0"/>
                <a:cs typeface="Times New Roman" charset="0"/>
              </a:rPr>
              <a:t>Miners in the Blockchain validate  new blocks. </a:t>
            </a:r>
          </a:p>
          <a:p>
            <a:pPr>
              <a:lnSpc>
                <a:spcPct val="100000"/>
              </a:lnSpc>
            </a:pPr>
            <a:r>
              <a:rPr lang="en-US" sz="2100" b="0" dirty="0">
                <a:effectLst/>
                <a:latin typeface="Times New Roman" charset="0"/>
                <a:ea typeface="Times New Roman" charset="0"/>
                <a:cs typeface="Times New Roman" charset="0"/>
              </a:rPr>
              <a:t>Data is </a:t>
            </a:r>
            <a:r>
              <a:rPr lang="en-US" sz="2100" dirty="0" smtClean="0">
                <a:latin typeface="Times New Roman" charset="0"/>
                <a:ea typeface="Times New Roman" charset="0"/>
                <a:cs typeface="Times New Roman" charset="0"/>
              </a:rPr>
              <a:t>immutable</a:t>
            </a:r>
            <a:endParaRPr lang="en-US" sz="2100" b="0" dirty="0">
              <a:effectLst/>
              <a:latin typeface="Times New Roman" charset="0"/>
              <a:ea typeface="Times New Roman" charset="0"/>
              <a:cs typeface="Times New Roman" charset="0"/>
            </a:endParaRPr>
          </a:p>
          <a:p>
            <a:pPr>
              <a:lnSpc>
                <a:spcPct val="100000"/>
              </a:lnSpc>
            </a:pPr>
            <a:r>
              <a:rPr lang="en-US" sz="2100" b="0" dirty="0">
                <a:effectLst/>
                <a:latin typeface="Times New Roman" charset="0"/>
                <a:ea typeface="Times New Roman" charset="0"/>
                <a:cs typeface="Times New Roman" charset="0"/>
              </a:rPr>
              <a:t>Decentralized consensus (</a:t>
            </a:r>
            <a:r>
              <a:rPr lang="en-US" sz="2100" b="0" dirty="0" smtClean="0">
                <a:effectLst/>
                <a:latin typeface="Times New Roman" charset="0"/>
                <a:ea typeface="Times New Roman" charset="0"/>
                <a:cs typeface="Times New Roman" charset="0"/>
              </a:rPr>
              <a:t>POW/POS/DPOS). </a:t>
            </a:r>
            <a:endParaRPr lang="en-US" sz="2100" dirty="0">
              <a:latin typeface="Times New Roman" charset="0"/>
              <a:ea typeface="Times New Roman" charset="0"/>
              <a:cs typeface="Times New Roman" charset="0"/>
            </a:endParaRPr>
          </a:p>
          <a:p>
            <a:pPr>
              <a:lnSpc>
                <a:spcPct val="100000"/>
              </a:lnSpc>
              <a:buFont typeface="Wingdings" charset="2"/>
              <a:buChar char="v"/>
            </a:pPr>
            <a:endParaRPr lang="en-US" sz="2100" dirty="0">
              <a:latin typeface="Times New Roman" charset="0"/>
              <a:ea typeface="Times New Roman" charset="0"/>
              <a:cs typeface="Times New Roman" charset="0"/>
            </a:endParaRPr>
          </a:p>
          <a:p>
            <a:pPr marL="0" indent="0">
              <a:lnSpc>
                <a:spcPct val="100000"/>
              </a:lnSpc>
              <a:buNone/>
            </a:pPr>
            <a:endParaRPr lang="en-US" sz="2100" dirty="0">
              <a:latin typeface="Times New Roman" charset="0"/>
              <a:ea typeface="Times New Roman" charset="0"/>
              <a:cs typeface="Times New Roman" charset="0"/>
            </a:endParaRPr>
          </a:p>
          <a:p>
            <a:pPr>
              <a:lnSpc>
                <a:spcPct val="100000"/>
              </a:lnSpc>
              <a:buFont typeface="Wingdings" charset="2"/>
              <a:buChar char="v"/>
            </a:pPr>
            <a:endParaRPr lang="en-US" sz="2100" b="0" dirty="0">
              <a:effectLst/>
              <a:latin typeface="Times New Roman" charset="0"/>
              <a:ea typeface="Times New Roman" charset="0"/>
              <a:cs typeface="Times New Roman" charset="0"/>
            </a:endParaRPr>
          </a:p>
        </p:txBody>
      </p:sp>
    </p:spTree>
    <p:extLst>
      <p:ext uri="{BB962C8B-B14F-4D97-AF65-F5344CB8AC3E}">
        <p14:creationId xmlns:p14="http://schemas.microsoft.com/office/powerpoint/2010/main" val="1772645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698500"/>
            <a:ext cx="12192000" cy="647700"/>
          </a:xfrm>
          <a:solidFill>
            <a:schemeClr val="accent2"/>
          </a:solidFill>
        </p:spPr>
        <p:txBody>
          <a:bodyPr>
            <a:normAutofit/>
          </a:bodyPr>
          <a:lstStyle/>
          <a:p>
            <a:r>
              <a:rPr lang="en-US" altLang="zh-CN" sz="3200" dirty="0">
                <a:solidFill>
                  <a:schemeClr val="bg1"/>
                </a:solidFill>
                <a:latin typeface="Times New Roman" charset="0"/>
                <a:ea typeface="Times New Roman" charset="0"/>
                <a:cs typeface="Times New Roman" charset="0"/>
              </a:rPr>
              <a:t>Key essentials of blockchain technology</a:t>
            </a:r>
            <a:endParaRPr lang="en-US" sz="3200" dirty="0">
              <a:solidFill>
                <a:schemeClr val="bg1"/>
              </a:solidFill>
            </a:endParaRPr>
          </a:p>
        </p:txBody>
      </p:sp>
      <p:sp>
        <p:nvSpPr>
          <p:cNvPr id="7" name="Content Placeholder 2"/>
          <p:cNvSpPr>
            <a:spLocks noGrp="1"/>
          </p:cNvSpPr>
          <p:nvPr>
            <p:ph idx="1"/>
          </p:nvPr>
        </p:nvSpPr>
        <p:spPr>
          <a:xfrm>
            <a:off x="1981200" y="1498600"/>
            <a:ext cx="8229600" cy="4546600"/>
          </a:xfrm>
        </p:spPr>
        <p:txBody>
          <a:bodyPr anchor="t">
            <a:normAutofit/>
          </a:bodyPr>
          <a:lstStyle/>
          <a:p>
            <a:pPr algn="just">
              <a:buFont typeface="Arial" charset="0"/>
              <a:buNone/>
            </a:pPr>
            <a:r>
              <a:rPr lang="en-US" altLang="zh-CN" sz="2400" b="0" dirty="0">
                <a:latin typeface="Times New Roman" charset="0"/>
                <a:ea typeface="Times New Roman" charset="0"/>
                <a:cs typeface="Times New Roman" charset="0"/>
              </a:rPr>
              <a:t>            </a:t>
            </a:r>
          </a:p>
        </p:txBody>
      </p:sp>
      <p:graphicFrame>
        <p:nvGraphicFramePr>
          <p:cNvPr id="3" name="Diagram 2"/>
          <p:cNvGraphicFramePr/>
          <p:nvPr>
            <p:extLst/>
          </p:nvPr>
        </p:nvGraphicFramePr>
        <p:xfrm>
          <a:off x="1981200" y="1625600"/>
          <a:ext cx="800594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3316224" y="6172200"/>
            <a:ext cx="4783874" cy="369332"/>
          </a:xfrm>
          <a:prstGeom prst="rect">
            <a:avLst/>
          </a:prstGeom>
          <a:noFill/>
        </p:spPr>
        <p:txBody>
          <a:bodyPr wrap="none" rtlCol="0">
            <a:spAutoFit/>
          </a:bodyPr>
          <a:lstStyle/>
          <a:p>
            <a:r>
              <a:rPr lang="en-US" dirty="0"/>
              <a:t>Figure 1: </a:t>
            </a:r>
            <a:r>
              <a:rPr lang="en-US" altLang="zh-CN" dirty="0">
                <a:latin typeface="Times New Roman" charset="0"/>
                <a:ea typeface="Times New Roman" charset="0"/>
                <a:cs typeface="Times New Roman" charset="0"/>
              </a:rPr>
              <a:t>Key essentials of blockchain technology</a:t>
            </a:r>
            <a:endParaRPr lang="en-US" dirty="0"/>
          </a:p>
        </p:txBody>
      </p:sp>
    </p:spTree>
    <p:extLst>
      <p:ext uri="{BB962C8B-B14F-4D97-AF65-F5344CB8AC3E}">
        <p14:creationId xmlns:p14="http://schemas.microsoft.com/office/powerpoint/2010/main" val="11512692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7"/>
          <p:cNvSpPr>
            <a:spLocks noGrp="1"/>
          </p:cNvSpPr>
          <p:nvPr>
            <p:ph type="title"/>
          </p:nvPr>
        </p:nvSpPr>
        <p:spPr>
          <a:xfrm>
            <a:off x="0" y="698500"/>
            <a:ext cx="12192000" cy="609600"/>
          </a:xfrm>
          <a:solidFill>
            <a:schemeClr val="accent2"/>
          </a:solidFill>
        </p:spPr>
        <p:txBody>
          <a:bodyPr rtlCol="0">
            <a:noAutofit/>
          </a:bodyPr>
          <a:lstStyle/>
          <a:p>
            <a:pPr eaLnBrk="1" fontAlgn="auto" hangingPunct="1">
              <a:spcAft>
                <a:spcPts val="0"/>
              </a:spcAft>
              <a:defRPr/>
            </a:pPr>
            <a:r>
              <a:rPr lang="en-US" sz="3200" dirty="0">
                <a:solidFill>
                  <a:schemeClr val="bg1"/>
                </a:solidFill>
                <a:effectLst>
                  <a:outerShdw blurRad="38100" dist="38100" dir="2700000" algn="tl">
                    <a:srgbClr val="000000">
                      <a:alpha val="43137"/>
                    </a:srgbClr>
                  </a:outerShdw>
                </a:effectLst>
                <a:latin typeface="Times New Roman" charset="0"/>
                <a:ea typeface="Times New Roman" charset="0"/>
                <a:cs typeface="Times New Roman" charset="0"/>
              </a:rPr>
              <a:t>Transactions, Blocks, Mining, and the Blockchain</a:t>
            </a:r>
          </a:p>
        </p:txBody>
      </p:sp>
      <p:sp>
        <p:nvSpPr>
          <p:cNvPr id="6" name="TextBox 5"/>
          <p:cNvSpPr txBox="1"/>
          <p:nvPr/>
        </p:nvSpPr>
        <p:spPr>
          <a:xfrm>
            <a:off x="4070382" y="6257846"/>
            <a:ext cx="4051237" cy="369332"/>
          </a:xfrm>
          <a:prstGeom prst="rect">
            <a:avLst/>
          </a:prstGeom>
          <a:noFill/>
        </p:spPr>
        <p:txBody>
          <a:bodyPr wrap="none" rtlCol="0">
            <a:spAutoFit/>
          </a:bodyPr>
          <a:lstStyle/>
          <a:p>
            <a:r>
              <a:rPr lang="en-US" dirty="0"/>
              <a:t>Figure 2: </a:t>
            </a:r>
            <a:r>
              <a:rPr lang="en-US" altLang="zh-CN" dirty="0">
                <a:latin typeface="Times New Roman" charset="0"/>
                <a:ea typeface="Times New Roman" charset="0"/>
                <a:cs typeface="Times New Roman" charset="0"/>
              </a:rPr>
              <a:t>Transaction circle in Blockchain</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971" t="15768" r="4558" b="7971"/>
          <a:stretch/>
        </p:blipFill>
        <p:spPr>
          <a:xfrm>
            <a:off x="213757" y="1438836"/>
            <a:ext cx="11329060" cy="4598894"/>
          </a:xfrm>
          <a:prstGeom prst="rect">
            <a:avLst/>
          </a:prstGeom>
        </p:spPr>
      </p:pic>
    </p:spTree>
    <p:extLst>
      <p:ext uri="{BB962C8B-B14F-4D97-AF65-F5344CB8AC3E}">
        <p14:creationId xmlns:p14="http://schemas.microsoft.com/office/powerpoint/2010/main" val="15625327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308100" y="495300"/>
            <a:ext cx="9575800" cy="6352888"/>
          </a:xfrm>
          <a:prstGeom prst="round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altLang="zh-CN">
              <a:noFill/>
              <a:latin typeface="Times New Roman" charset="0"/>
              <a:ea typeface="Times New Roman" charset="0"/>
              <a:cs typeface="Times New Roman" charset="0"/>
            </a:endParaRPr>
          </a:p>
        </p:txBody>
      </p:sp>
      <p:sp>
        <p:nvSpPr>
          <p:cNvPr id="5" name="Cloud 4"/>
          <p:cNvSpPr/>
          <p:nvPr/>
        </p:nvSpPr>
        <p:spPr>
          <a:xfrm>
            <a:off x="6096000" y="1549400"/>
            <a:ext cx="4191000" cy="1676400"/>
          </a:xfrm>
          <a:prstGeom prst="cloud">
            <a:avLst/>
          </a:prstGeom>
        </p:spPr>
        <p:style>
          <a:lnRef idx="2">
            <a:schemeClr val="accent1"/>
          </a:lnRef>
          <a:fillRef idx="1">
            <a:schemeClr val="lt1"/>
          </a:fillRef>
          <a:effectRef idx="0">
            <a:schemeClr val="accent1"/>
          </a:effectRef>
          <a:fontRef idx="minor">
            <a:schemeClr val="dk1"/>
          </a:fontRef>
        </p:style>
        <p:txBody>
          <a:bodyPr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endParaRPr lang="en-US" altLang="en-US">
              <a:solidFill>
                <a:srgbClr val="000000"/>
              </a:solidFill>
              <a:latin typeface="Times New Roman" charset="0"/>
              <a:ea typeface="Times New Roman" charset="0"/>
              <a:cs typeface="Times New Roman" charset="0"/>
            </a:endParaRPr>
          </a:p>
        </p:txBody>
      </p:sp>
      <p:sp>
        <p:nvSpPr>
          <p:cNvPr id="6" name="TextBox 6"/>
          <p:cNvSpPr txBox="1">
            <a:spLocks noChangeArrowheads="1"/>
          </p:cNvSpPr>
          <p:nvPr/>
        </p:nvSpPr>
        <p:spPr bwMode="auto">
          <a:xfrm>
            <a:off x="6705600" y="17526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zh-CN">
                <a:latin typeface="Times New Roman" charset="0"/>
                <a:ea typeface="Times New Roman" charset="0"/>
                <a:cs typeface="Times New Roman" charset="0"/>
              </a:rPr>
              <a:t>Txn abc1</a:t>
            </a:r>
          </a:p>
        </p:txBody>
      </p:sp>
      <p:sp>
        <p:nvSpPr>
          <p:cNvPr id="7" name="TextBox 7"/>
          <p:cNvSpPr txBox="1">
            <a:spLocks noChangeArrowheads="1"/>
          </p:cNvSpPr>
          <p:nvPr/>
        </p:nvSpPr>
        <p:spPr bwMode="auto">
          <a:xfrm>
            <a:off x="7848600" y="20574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zh-CN" dirty="0" err="1">
                <a:latin typeface="Times New Roman" charset="0"/>
                <a:ea typeface="Times New Roman" charset="0"/>
                <a:cs typeface="Times New Roman" charset="0"/>
              </a:rPr>
              <a:t>Txn</a:t>
            </a:r>
            <a:r>
              <a:rPr lang="en-US" altLang="zh-CN" dirty="0">
                <a:latin typeface="Times New Roman" charset="0"/>
                <a:ea typeface="Times New Roman" charset="0"/>
                <a:cs typeface="Times New Roman" charset="0"/>
              </a:rPr>
              <a:t> 3041</a:t>
            </a:r>
          </a:p>
        </p:txBody>
      </p:sp>
      <p:sp>
        <p:nvSpPr>
          <p:cNvPr id="8" name="TextBox 8"/>
          <p:cNvSpPr txBox="1">
            <a:spLocks noChangeArrowheads="1"/>
          </p:cNvSpPr>
          <p:nvPr/>
        </p:nvSpPr>
        <p:spPr bwMode="auto">
          <a:xfrm>
            <a:off x="8839200" y="17526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zh-CN">
                <a:latin typeface="Times New Roman" charset="0"/>
                <a:ea typeface="Times New Roman" charset="0"/>
                <a:cs typeface="Times New Roman" charset="0"/>
              </a:rPr>
              <a:t>Txn abc1</a:t>
            </a:r>
          </a:p>
        </p:txBody>
      </p:sp>
      <p:sp>
        <p:nvSpPr>
          <p:cNvPr id="9" name="TextBox 9"/>
          <p:cNvSpPr txBox="1">
            <a:spLocks noChangeArrowheads="1"/>
          </p:cNvSpPr>
          <p:nvPr/>
        </p:nvSpPr>
        <p:spPr bwMode="auto">
          <a:xfrm>
            <a:off x="6781800" y="22098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zh-CN">
                <a:latin typeface="Times New Roman" charset="0"/>
                <a:ea typeface="Times New Roman" charset="0"/>
                <a:cs typeface="Times New Roman" charset="0"/>
              </a:rPr>
              <a:t>Txn 804d</a:t>
            </a:r>
          </a:p>
        </p:txBody>
      </p:sp>
      <p:sp>
        <p:nvSpPr>
          <p:cNvPr id="10" name="TextBox 10"/>
          <p:cNvSpPr txBox="1">
            <a:spLocks noChangeArrowheads="1"/>
          </p:cNvSpPr>
          <p:nvPr/>
        </p:nvSpPr>
        <p:spPr bwMode="auto">
          <a:xfrm>
            <a:off x="7162800" y="25908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zh-CN">
                <a:latin typeface="Times New Roman" charset="0"/>
                <a:ea typeface="Times New Roman" charset="0"/>
                <a:cs typeface="Times New Roman" charset="0"/>
              </a:rPr>
              <a:t>Txn 9407</a:t>
            </a:r>
          </a:p>
        </p:txBody>
      </p:sp>
      <p:sp>
        <p:nvSpPr>
          <p:cNvPr id="11" name="TextBox 11"/>
          <p:cNvSpPr txBox="1">
            <a:spLocks noChangeArrowheads="1"/>
          </p:cNvSpPr>
          <p:nvPr/>
        </p:nvSpPr>
        <p:spPr bwMode="auto">
          <a:xfrm>
            <a:off x="8458200" y="24384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zh-CN">
                <a:latin typeface="Times New Roman" charset="0"/>
                <a:ea typeface="Times New Roman" charset="0"/>
                <a:cs typeface="Times New Roman" charset="0"/>
              </a:rPr>
              <a:t>Txn 749c</a:t>
            </a:r>
          </a:p>
        </p:txBody>
      </p:sp>
      <p:sp>
        <p:nvSpPr>
          <p:cNvPr id="12" name="TextBox 12"/>
          <p:cNvSpPr txBox="1">
            <a:spLocks noChangeArrowheads="1"/>
          </p:cNvSpPr>
          <p:nvPr/>
        </p:nvSpPr>
        <p:spPr bwMode="auto">
          <a:xfrm>
            <a:off x="7696200" y="16764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zh-CN" dirty="0" err="1">
                <a:latin typeface="Times New Roman" charset="0"/>
                <a:ea typeface="Times New Roman" charset="0"/>
                <a:cs typeface="Times New Roman" charset="0"/>
              </a:rPr>
              <a:t>Txn</a:t>
            </a:r>
            <a:r>
              <a:rPr lang="en-US" altLang="zh-CN" dirty="0">
                <a:latin typeface="Times New Roman" charset="0"/>
                <a:ea typeface="Times New Roman" charset="0"/>
                <a:cs typeface="Times New Roman" charset="0"/>
              </a:rPr>
              <a:t> 804d</a:t>
            </a:r>
          </a:p>
        </p:txBody>
      </p:sp>
      <p:sp>
        <p:nvSpPr>
          <p:cNvPr id="13" name="Round Diagonal Corner Rectangle 76"/>
          <p:cNvSpPr>
            <a:spLocks noChangeArrowheads="1"/>
          </p:cNvSpPr>
          <p:nvPr/>
        </p:nvSpPr>
        <p:spPr bwMode="auto">
          <a:xfrm>
            <a:off x="8686800" y="3352801"/>
            <a:ext cx="1887760" cy="2462339"/>
          </a:xfrm>
          <a:custGeom>
            <a:avLst/>
            <a:gdLst>
              <a:gd name="T0" fmla="*/ 1905000 w 1905000"/>
              <a:gd name="T1" fmla="*/ 1562100 h 3124200"/>
              <a:gd name="T2" fmla="*/ 952500 w 1905000"/>
              <a:gd name="T3" fmla="*/ 3124200 h 3124200"/>
              <a:gd name="T4" fmla="*/ 0 w 1905000"/>
              <a:gd name="T5" fmla="*/ 1562100 h 3124200"/>
              <a:gd name="T6" fmla="*/ 952500 w 1905000"/>
              <a:gd name="T7" fmla="*/ 0 h 3124200"/>
              <a:gd name="T8" fmla="*/ 0 60000 65536"/>
              <a:gd name="T9" fmla="*/ 5898240 60000 65536"/>
              <a:gd name="T10" fmla="*/ 11796480 60000 65536"/>
              <a:gd name="T11" fmla="*/ 17694720 60000 65536"/>
              <a:gd name="T12" fmla="*/ 92994 w 1905000"/>
              <a:gd name="T13" fmla="*/ 92994 h 3124200"/>
              <a:gd name="T14" fmla="*/ 1812006 w 1905000"/>
              <a:gd name="T15" fmla="*/ 3031206 h 3124200"/>
            </a:gdLst>
            <a:ahLst/>
            <a:cxnLst>
              <a:cxn ang="T8">
                <a:pos x="T0" y="T1"/>
              </a:cxn>
              <a:cxn ang="T9">
                <a:pos x="T2" y="T3"/>
              </a:cxn>
              <a:cxn ang="T10">
                <a:pos x="T4" y="T5"/>
              </a:cxn>
              <a:cxn ang="T11">
                <a:pos x="T6" y="T7"/>
              </a:cxn>
            </a:cxnLst>
            <a:rect l="T12" t="T13" r="T14" b="T15"/>
            <a:pathLst>
              <a:path w="1905000" h="3124200">
                <a:moveTo>
                  <a:pt x="317506" y="0"/>
                </a:moveTo>
                <a:lnTo>
                  <a:pt x="1905000" y="0"/>
                </a:lnTo>
                <a:lnTo>
                  <a:pt x="1905000" y="2806694"/>
                </a:lnTo>
                <a:cubicBezTo>
                  <a:pt x="1905000" y="2982047"/>
                  <a:pt x="1762847" y="3124199"/>
                  <a:pt x="1587494" y="3124199"/>
                </a:cubicBezTo>
                <a:lnTo>
                  <a:pt x="0" y="3124200"/>
                </a:lnTo>
                <a:lnTo>
                  <a:pt x="0" y="317506"/>
                </a:lnTo>
                <a:lnTo>
                  <a:pt x="-1" y="317505"/>
                </a:lnTo>
                <a:cubicBezTo>
                  <a:pt x="0" y="142152"/>
                  <a:pt x="142152" y="0"/>
                  <a:pt x="317506" y="0"/>
                </a:cubicBezTo>
                <a:cubicBezTo>
                  <a:pt x="317506" y="-1"/>
                  <a:pt x="317506" y="0"/>
                  <a:pt x="317506" y="0"/>
                </a:cubicBezTo>
                <a:close/>
              </a:path>
            </a:pathLst>
          </a:custGeom>
          <a:gradFill rotWithShape="1">
            <a:gsLst>
              <a:gs pos="0">
                <a:srgbClr val="A8BDEC"/>
              </a:gs>
              <a:gs pos="35001">
                <a:srgbClr val="C3D0F0"/>
              </a:gs>
              <a:gs pos="100000">
                <a:srgbClr val="E7EDFA"/>
              </a:gs>
            </a:gsLst>
            <a:lin ang="16200000" scaled="1"/>
          </a:gradFill>
          <a:ln w="9525">
            <a:solidFill>
              <a:srgbClr val="35609C"/>
            </a:solidFill>
            <a:miter lim="800000"/>
            <a:headEnd/>
            <a:tailEnd/>
          </a:ln>
          <a:effectLst>
            <a:outerShdw blurRad="63500" dist="20000" dir="5400000" rotWithShape="0">
              <a:srgbClr val="000000">
                <a:alpha val="37999"/>
              </a:srgbClr>
            </a:outerShdw>
          </a:effectLst>
        </p:spPr>
        <p:txBody>
          <a:bodyPr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endParaRPr lang="en-US" altLang="en-US">
              <a:solidFill>
                <a:srgbClr val="000000"/>
              </a:solidFill>
              <a:latin typeface="Times New Roman" charset="0"/>
              <a:ea typeface="Times New Roman" charset="0"/>
              <a:cs typeface="Times New Roman" charset="0"/>
            </a:endParaRPr>
          </a:p>
        </p:txBody>
      </p:sp>
      <p:sp>
        <p:nvSpPr>
          <p:cNvPr id="14" name="Round Diagonal Corner Rectangle 77"/>
          <p:cNvSpPr>
            <a:spLocks noChangeArrowheads="1"/>
          </p:cNvSpPr>
          <p:nvPr/>
        </p:nvSpPr>
        <p:spPr bwMode="auto">
          <a:xfrm>
            <a:off x="1676400" y="3505201"/>
            <a:ext cx="3020416" cy="2309939"/>
          </a:xfrm>
          <a:custGeom>
            <a:avLst/>
            <a:gdLst>
              <a:gd name="T0" fmla="*/ 3048000 w 3048000"/>
              <a:gd name="T1" fmla="*/ 1524000 h 3048000"/>
              <a:gd name="T2" fmla="*/ 1524000 w 3048000"/>
              <a:gd name="T3" fmla="*/ 3048000 h 3048000"/>
              <a:gd name="T4" fmla="*/ 0 w 3048000"/>
              <a:gd name="T5" fmla="*/ 1524000 h 3048000"/>
              <a:gd name="T6" fmla="*/ 1524000 w 3048000"/>
              <a:gd name="T7" fmla="*/ 0 h 3048000"/>
              <a:gd name="T8" fmla="*/ 0 60000 65536"/>
              <a:gd name="T9" fmla="*/ 5898240 60000 65536"/>
              <a:gd name="T10" fmla="*/ 11796480 60000 65536"/>
              <a:gd name="T11" fmla="*/ 17694720 60000 65536"/>
              <a:gd name="T12" fmla="*/ 148791 w 3048000"/>
              <a:gd name="T13" fmla="*/ 148791 h 3048000"/>
              <a:gd name="T14" fmla="*/ 2899209 w 3048000"/>
              <a:gd name="T15" fmla="*/ 2899209 h 3048000"/>
            </a:gdLst>
            <a:ahLst/>
            <a:cxnLst>
              <a:cxn ang="T8">
                <a:pos x="T0" y="T1"/>
              </a:cxn>
              <a:cxn ang="T9">
                <a:pos x="T2" y="T3"/>
              </a:cxn>
              <a:cxn ang="T10">
                <a:pos x="T4" y="T5"/>
              </a:cxn>
              <a:cxn ang="T11">
                <a:pos x="T6" y="T7"/>
              </a:cxn>
            </a:cxnLst>
            <a:rect l="T12" t="T13" r="T14" b="T15"/>
            <a:pathLst>
              <a:path w="3048000" h="3048000">
                <a:moveTo>
                  <a:pt x="508010" y="0"/>
                </a:moveTo>
                <a:lnTo>
                  <a:pt x="3048000" y="0"/>
                </a:lnTo>
                <a:lnTo>
                  <a:pt x="3048000" y="2539990"/>
                </a:lnTo>
                <a:cubicBezTo>
                  <a:pt x="3048000" y="2820556"/>
                  <a:pt x="2820556" y="3047999"/>
                  <a:pt x="2539990" y="3047999"/>
                </a:cubicBezTo>
                <a:lnTo>
                  <a:pt x="0" y="3048000"/>
                </a:lnTo>
                <a:lnTo>
                  <a:pt x="0" y="508010"/>
                </a:lnTo>
                <a:cubicBezTo>
                  <a:pt x="0" y="227444"/>
                  <a:pt x="227444" y="0"/>
                  <a:pt x="508010" y="0"/>
                </a:cubicBezTo>
                <a:cubicBezTo>
                  <a:pt x="508010" y="0"/>
                  <a:pt x="508010" y="1"/>
                  <a:pt x="508010" y="1"/>
                </a:cubicBezTo>
                <a:close/>
              </a:path>
            </a:pathLst>
          </a:custGeom>
          <a:gradFill rotWithShape="1">
            <a:gsLst>
              <a:gs pos="0">
                <a:srgbClr val="A8BDEC"/>
              </a:gs>
              <a:gs pos="35001">
                <a:srgbClr val="C3D0F0"/>
              </a:gs>
              <a:gs pos="100000">
                <a:srgbClr val="E7EDFA"/>
              </a:gs>
            </a:gsLst>
            <a:lin ang="16200000" scaled="1"/>
          </a:gradFill>
          <a:ln w="9525">
            <a:solidFill>
              <a:srgbClr val="35609C"/>
            </a:solidFill>
            <a:miter lim="800000"/>
            <a:headEnd/>
            <a:tailEnd/>
          </a:ln>
          <a:effectLst>
            <a:outerShdw blurRad="63500" dist="20000" dir="5400000" rotWithShape="0">
              <a:srgbClr val="000000">
                <a:alpha val="37999"/>
              </a:srgbClr>
            </a:outerShdw>
          </a:effectLst>
        </p:spPr>
        <p:txBody>
          <a:bodyPr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endParaRPr lang="en-US" altLang="en-US">
              <a:solidFill>
                <a:srgbClr val="000000"/>
              </a:solidFill>
              <a:latin typeface="Times New Roman" charset="0"/>
              <a:ea typeface="Times New Roman" charset="0"/>
              <a:cs typeface="Times New Roman" charset="0"/>
            </a:endParaRPr>
          </a:p>
        </p:txBody>
      </p:sp>
      <p:cxnSp>
        <p:nvCxnSpPr>
          <p:cNvPr id="15" name="Elbow Connector 14"/>
          <p:cNvCxnSpPr>
            <a:cxnSpLocks noChangeShapeType="1"/>
          </p:cNvCxnSpPr>
          <p:nvPr/>
        </p:nvCxnSpPr>
        <p:spPr bwMode="auto">
          <a:xfrm rot="10800000">
            <a:off x="4724400" y="4267200"/>
            <a:ext cx="457200" cy="152400"/>
          </a:xfrm>
          <a:prstGeom prst="bentConnector3">
            <a:avLst>
              <a:gd name="adj1" fmla="val 50000"/>
            </a:avLst>
          </a:prstGeom>
          <a:noFill/>
          <a:ln w="38100">
            <a:solidFill>
              <a:schemeClr val="tx1"/>
            </a:solidFill>
            <a:miter lim="800000"/>
            <a:headEnd/>
            <a:tailEnd type="arrow" w="med" len="med"/>
          </a:ln>
          <a:effectLst>
            <a:outerShdw blurRad="63500" dist="230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16" name="Elbow Connector 15"/>
          <p:cNvCxnSpPr>
            <a:cxnSpLocks noChangeShapeType="1"/>
          </p:cNvCxnSpPr>
          <p:nvPr/>
        </p:nvCxnSpPr>
        <p:spPr bwMode="auto">
          <a:xfrm rot="10800000">
            <a:off x="1447800" y="4191000"/>
            <a:ext cx="228600" cy="88900"/>
          </a:xfrm>
          <a:prstGeom prst="bentConnector3">
            <a:avLst>
              <a:gd name="adj1" fmla="val 50000"/>
            </a:avLst>
          </a:prstGeom>
          <a:noFill/>
          <a:ln w="38100">
            <a:solidFill>
              <a:schemeClr val="tx1"/>
            </a:solidFill>
            <a:miter lim="800000"/>
            <a:headEnd/>
            <a:tailEnd type="arrow" w="med" len="med"/>
          </a:ln>
          <a:effectLst>
            <a:outerShdw blurRad="63500" dist="23000" dir="5400000" rotWithShape="0">
              <a:srgbClr val="000000">
                <a:alpha val="34999"/>
              </a:srgbClr>
            </a:outerShdw>
          </a:effectLst>
          <a:extLst>
            <a:ext uri="{909E8E84-426E-40DD-AFC4-6F175D3DCCD1}">
              <a14:hiddenFill xmlns:a14="http://schemas.microsoft.com/office/drawing/2010/main">
                <a:noFill/>
              </a14:hiddenFill>
            </a:ext>
          </a:extLst>
        </p:spPr>
      </p:cxnSp>
      <p:sp>
        <p:nvSpPr>
          <p:cNvPr id="17" name="Round Diagonal Corner Rectangle 16"/>
          <p:cNvSpPr/>
          <p:nvPr/>
        </p:nvSpPr>
        <p:spPr>
          <a:xfrm>
            <a:off x="2057400" y="3505200"/>
            <a:ext cx="1812250" cy="457200"/>
          </a:xfrm>
          <a:prstGeom prst="round2Diag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b="1" dirty="0">
                <a:solidFill>
                  <a:schemeClr val="tx1"/>
                </a:solidFill>
                <a:latin typeface="Times New Roman" charset="0"/>
                <a:ea typeface="Times New Roman" charset="0"/>
                <a:cs typeface="Times New Roman" charset="0"/>
              </a:rPr>
              <a:t>Block# 5C4</a:t>
            </a:r>
          </a:p>
        </p:txBody>
      </p:sp>
      <p:sp>
        <p:nvSpPr>
          <p:cNvPr id="18" name="Round Diagonal Corner Rectangle 17"/>
          <p:cNvSpPr/>
          <p:nvPr/>
        </p:nvSpPr>
        <p:spPr>
          <a:xfrm>
            <a:off x="1676400" y="4038600"/>
            <a:ext cx="830614" cy="457200"/>
          </a:xfrm>
          <a:prstGeom prst="round2Diag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200" b="1" dirty="0">
                <a:solidFill>
                  <a:schemeClr val="tx1"/>
                </a:solidFill>
                <a:latin typeface="Times New Roman" charset="0"/>
                <a:ea typeface="Times New Roman" charset="0"/>
                <a:cs typeface="Times New Roman" charset="0"/>
              </a:rPr>
              <a:t>prev# 8AC</a:t>
            </a:r>
          </a:p>
        </p:txBody>
      </p:sp>
      <p:sp>
        <p:nvSpPr>
          <p:cNvPr id="19" name="Round Diagonal Corner Rectangle 18"/>
          <p:cNvSpPr/>
          <p:nvPr/>
        </p:nvSpPr>
        <p:spPr>
          <a:xfrm>
            <a:off x="1524000" y="4724400"/>
            <a:ext cx="1812250" cy="533400"/>
          </a:xfrm>
          <a:prstGeom prst="round2Diag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dirty="0">
                <a:solidFill>
                  <a:schemeClr val="tx1"/>
                </a:solidFill>
                <a:latin typeface="Times New Roman" charset="0"/>
                <a:ea typeface="Times New Roman" charset="0"/>
                <a:cs typeface="Times New Roman" charset="0"/>
              </a:rPr>
              <a:t>txn 23d</a:t>
            </a:r>
          </a:p>
        </p:txBody>
      </p:sp>
      <p:sp>
        <p:nvSpPr>
          <p:cNvPr id="20" name="Round Diagonal Corner Rectangle 19"/>
          <p:cNvSpPr/>
          <p:nvPr/>
        </p:nvSpPr>
        <p:spPr>
          <a:xfrm>
            <a:off x="1524000" y="5410200"/>
            <a:ext cx="1812250" cy="533400"/>
          </a:xfrm>
          <a:prstGeom prst="round2Diag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dirty="0">
                <a:solidFill>
                  <a:schemeClr val="tx1"/>
                </a:solidFill>
                <a:latin typeface="Times New Roman" charset="0"/>
                <a:ea typeface="Times New Roman" charset="0"/>
                <a:cs typeface="Times New Roman" charset="0"/>
              </a:rPr>
              <a:t>txn 78c</a:t>
            </a:r>
          </a:p>
        </p:txBody>
      </p:sp>
      <p:sp>
        <p:nvSpPr>
          <p:cNvPr id="21" name="Round Diagonal Corner Rectangle 20"/>
          <p:cNvSpPr/>
          <p:nvPr/>
        </p:nvSpPr>
        <p:spPr>
          <a:xfrm>
            <a:off x="1524000" y="4953000"/>
            <a:ext cx="1812250" cy="533400"/>
          </a:xfrm>
          <a:prstGeom prst="round2Diag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dirty="0">
                <a:solidFill>
                  <a:schemeClr val="tx1"/>
                </a:solidFill>
                <a:latin typeface="Times New Roman" charset="0"/>
                <a:ea typeface="Times New Roman" charset="0"/>
                <a:cs typeface="Times New Roman" charset="0"/>
              </a:rPr>
              <a:t>txn 24c</a:t>
            </a:r>
          </a:p>
        </p:txBody>
      </p:sp>
      <p:sp>
        <p:nvSpPr>
          <p:cNvPr id="22" name="Round Diagonal Corner Rectangle 21"/>
          <p:cNvSpPr/>
          <p:nvPr/>
        </p:nvSpPr>
        <p:spPr>
          <a:xfrm>
            <a:off x="8610601" y="3276600"/>
            <a:ext cx="1585719" cy="533400"/>
          </a:xfrm>
          <a:prstGeom prst="round2Diag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b="1" dirty="0">
                <a:solidFill>
                  <a:schemeClr val="tx1"/>
                </a:solidFill>
                <a:latin typeface="Times New Roman" charset="0"/>
                <a:ea typeface="Times New Roman" charset="0"/>
                <a:cs typeface="Times New Roman" charset="0"/>
              </a:rPr>
              <a:t>New Block</a:t>
            </a:r>
          </a:p>
        </p:txBody>
      </p:sp>
      <p:sp>
        <p:nvSpPr>
          <p:cNvPr id="23" name="Round Diagonal Corner Rectangle 22"/>
          <p:cNvSpPr/>
          <p:nvPr/>
        </p:nvSpPr>
        <p:spPr>
          <a:xfrm>
            <a:off x="8686801" y="3962400"/>
            <a:ext cx="604083" cy="457200"/>
          </a:xfrm>
          <a:prstGeom prst="round2Diag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200" b="1" dirty="0" err="1">
                <a:solidFill>
                  <a:schemeClr val="tx1"/>
                </a:solidFill>
                <a:latin typeface="Times New Roman" charset="0"/>
                <a:ea typeface="Times New Roman" charset="0"/>
                <a:cs typeface="Times New Roman" charset="0"/>
              </a:rPr>
              <a:t>Prev</a:t>
            </a:r>
            <a:r>
              <a:rPr lang="en-US" sz="1200" b="1" dirty="0">
                <a:solidFill>
                  <a:schemeClr val="tx1"/>
                </a:solidFill>
                <a:latin typeface="Times New Roman" charset="0"/>
                <a:ea typeface="Times New Roman" charset="0"/>
                <a:cs typeface="Times New Roman" charset="0"/>
              </a:rPr>
              <a:t> Block#99</a:t>
            </a:r>
          </a:p>
        </p:txBody>
      </p:sp>
      <p:sp>
        <p:nvSpPr>
          <p:cNvPr id="24" name="Round Diagonal Corner Rectangle 23"/>
          <p:cNvSpPr/>
          <p:nvPr/>
        </p:nvSpPr>
        <p:spPr>
          <a:xfrm>
            <a:off x="8763001" y="5334000"/>
            <a:ext cx="1208167" cy="533400"/>
          </a:xfrm>
          <a:prstGeom prst="round2Diag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dirty="0">
                <a:solidFill>
                  <a:schemeClr val="tx1"/>
                </a:solidFill>
                <a:latin typeface="Times New Roman" charset="0"/>
                <a:ea typeface="Times New Roman" charset="0"/>
                <a:cs typeface="Times New Roman" charset="0"/>
              </a:rPr>
              <a:t>txn 23c</a:t>
            </a:r>
          </a:p>
        </p:txBody>
      </p:sp>
      <p:sp>
        <p:nvSpPr>
          <p:cNvPr id="25" name="Round Diagonal Corner Rectangle 24"/>
          <p:cNvSpPr/>
          <p:nvPr/>
        </p:nvSpPr>
        <p:spPr>
          <a:xfrm>
            <a:off x="8686801" y="4572000"/>
            <a:ext cx="1208167" cy="533400"/>
          </a:xfrm>
          <a:prstGeom prst="round2Diag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dirty="0">
                <a:solidFill>
                  <a:schemeClr val="tx1"/>
                </a:solidFill>
                <a:latin typeface="Times New Roman" charset="0"/>
                <a:ea typeface="Times New Roman" charset="0"/>
                <a:cs typeface="Times New Roman" charset="0"/>
              </a:rPr>
              <a:t>txn 68e</a:t>
            </a:r>
          </a:p>
        </p:txBody>
      </p:sp>
      <p:sp>
        <p:nvSpPr>
          <p:cNvPr id="26" name="Round Diagonal Corner Rectangle 25"/>
          <p:cNvSpPr/>
          <p:nvPr/>
        </p:nvSpPr>
        <p:spPr>
          <a:xfrm>
            <a:off x="8763001" y="5029200"/>
            <a:ext cx="1208167" cy="533400"/>
          </a:xfrm>
          <a:prstGeom prst="round2Diag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dirty="0">
                <a:solidFill>
                  <a:schemeClr val="tx1"/>
                </a:solidFill>
                <a:latin typeface="Times New Roman" charset="0"/>
                <a:ea typeface="Times New Roman" charset="0"/>
                <a:cs typeface="Times New Roman" charset="0"/>
              </a:rPr>
              <a:t>txn 77c</a:t>
            </a:r>
          </a:p>
        </p:txBody>
      </p:sp>
      <p:sp>
        <p:nvSpPr>
          <p:cNvPr id="27" name="Round Diagonal Corner Rectangle 26"/>
          <p:cNvSpPr/>
          <p:nvPr/>
        </p:nvSpPr>
        <p:spPr>
          <a:xfrm>
            <a:off x="8686801" y="4800600"/>
            <a:ext cx="1208167" cy="533400"/>
          </a:xfrm>
          <a:prstGeom prst="round2DiagRect">
            <a:avLst/>
          </a:prstGeom>
          <a:noFill/>
          <a:ln>
            <a:noFill/>
          </a:ln>
        </p:spPr>
        <p:style>
          <a:lnRef idx="2">
            <a:schemeClr val="dk1"/>
          </a:lnRef>
          <a:fillRef idx="1">
            <a:schemeClr val="lt1"/>
          </a:fillRef>
          <a:effectRef idx="0">
            <a:schemeClr val="dk1"/>
          </a:effectRef>
          <a:fontRef idx="minor">
            <a:schemeClr val="dk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zh-CN">
                <a:latin typeface="Times New Roman" charset="0"/>
                <a:ea typeface="Times New Roman" charset="0"/>
                <a:cs typeface="Times New Roman" charset="0"/>
              </a:rPr>
              <a:t>txn……</a:t>
            </a:r>
          </a:p>
        </p:txBody>
      </p:sp>
      <p:sp>
        <p:nvSpPr>
          <p:cNvPr id="28" name="Round Diagonal Corner Rectangle 27"/>
          <p:cNvSpPr/>
          <p:nvPr/>
        </p:nvSpPr>
        <p:spPr>
          <a:xfrm>
            <a:off x="1752601" y="5334000"/>
            <a:ext cx="1208167" cy="304800"/>
          </a:xfrm>
          <a:prstGeom prst="round2Diag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dirty="0">
                <a:solidFill>
                  <a:schemeClr val="tx1"/>
                </a:solidFill>
                <a:latin typeface="Times New Roman" charset="0"/>
                <a:ea typeface="Times New Roman" charset="0"/>
                <a:cs typeface="Times New Roman" charset="0"/>
              </a:rPr>
              <a:t>txn…..</a:t>
            </a:r>
          </a:p>
        </p:txBody>
      </p:sp>
      <p:sp>
        <p:nvSpPr>
          <p:cNvPr id="29" name="Round Diagonal Corner Rectangle 28"/>
          <p:cNvSpPr/>
          <p:nvPr/>
        </p:nvSpPr>
        <p:spPr>
          <a:xfrm>
            <a:off x="2514600" y="4038600"/>
            <a:ext cx="1132656" cy="457200"/>
          </a:xfrm>
          <a:prstGeom prst="round2Diag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200" b="1" dirty="0">
                <a:solidFill>
                  <a:schemeClr val="tx1"/>
                </a:solidFill>
                <a:latin typeface="Times New Roman" charset="0"/>
                <a:ea typeface="Times New Roman" charset="0"/>
                <a:cs typeface="Times New Roman" charset="0"/>
              </a:rPr>
              <a:t>Time </a:t>
            </a:r>
          </a:p>
          <a:p>
            <a:pPr algn="ctr" eaLnBrk="1" hangingPunct="1">
              <a:defRPr/>
            </a:pPr>
            <a:r>
              <a:rPr lang="en-US" sz="1200" b="1" dirty="0">
                <a:solidFill>
                  <a:schemeClr val="tx1"/>
                </a:solidFill>
                <a:latin typeface="Times New Roman" charset="0"/>
                <a:ea typeface="Times New Roman" charset="0"/>
                <a:cs typeface="Times New Roman" charset="0"/>
              </a:rPr>
              <a:t>-Stamp</a:t>
            </a:r>
          </a:p>
        </p:txBody>
      </p:sp>
      <p:sp>
        <p:nvSpPr>
          <p:cNvPr id="30" name="Round Diagonal Corner Rectangle 29"/>
          <p:cNvSpPr/>
          <p:nvPr/>
        </p:nvSpPr>
        <p:spPr>
          <a:xfrm>
            <a:off x="3657600" y="4038600"/>
            <a:ext cx="1057146" cy="457200"/>
          </a:xfrm>
          <a:prstGeom prst="round2Diag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200" b="1" dirty="0">
                <a:solidFill>
                  <a:schemeClr val="tx1"/>
                </a:solidFill>
                <a:latin typeface="Times New Roman" charset="0"/>
                <a:ea typeface="Times New Roman" charset="0"/>
                <a:cs typeface="Times New Roman" charset="0"/>
              </a:rPr>
              <a:t>Block</a:t>
            </a:r>
          </a:p>
          <a:p>
            <a:pPr algn="ctr" eaLnBrk="1" hangingPunct="1">
              <a:defRPr/>
            </a:pPr>
            <a:r>
              <a:rPr lang="en-US" sz="1200" b="1" dirty="0">
                <a:solidFill>
                  <a:schemeClr val="tx1"/>
                </a:solidFill>
                <a:latin typeface="Times New Roman" charset="0"/>
                <a:ea typeface="Times New Roman" charset="0"/>
                <a:cs typeface="Times New Roman" charset="0"/>
              </a:rPr>
              <a:t> Nonce</a:t>
            </a:r>
          </a:p>
        </p:txBody>
      </p:sp>
      <p:sp>
        <p:nvSpPr>
          <p:cNvPr id="31" name="Round Diagonal Corner Rectangle 95"/>
          <p:cNvSpPr>
            <a:spLocks noChangeArrowheads="1"/>
          </p:cNvSpPr>
          <p:nvPr/>
        </p:nvSpPr>
        <p:spPr bwMode="auto">
          <a:xfrm>
            <a:off x="5181601" y="3429001"/>
            <a:ext cx="3171437" cy="2386139"/>
          </a:xfrm>
          <a:custGeom>
            <a:avLst/>
            <a:gdLst>
              <a:gd name="T0" fmla="*/ 3200400 w 3200400"/>
              <a:gd name="T1" fmla="*/ 1524000 h 3048000"/>
              <a:gd name="T2" fmla="*/ 1600200 w 3200400"/>
              <a:gd name="T3" fmla="*/ 3048000 h 3048000"/>
              <a:gd name="T4" fmla="*/ 0 w 3200400"/>
              <a:gd name="T5" fmla="*/ 1524000 h 3048000"/>
              <a:gd name="T6" fmla="*/ 1600200 w 3200400"/>
              <a:gd name="T7" fmla="*/ 0 h 3048000"/>
              <a:gd name="T8" fmla="*/ 0 60000 65536"/>
              <a:gd name="T9" fmla="*/ 5898240 60000 65536"/>
              <a:gd name="T10" fmla="*/ 11796480 60000 65536"/>
              <a:gd name="T11" fmla="*/ 17694720 60000 65536"/>
              <a:gd name="T12" fmla="*/ 148791 w 3200400"/>
              <a:gd name="T13" fmla="*/ 148791 h 3048000"/>
              <a:gd name="T14" fmla="*/ 3051609 w 3200400"/>
              <a:gd name="T15" fmla="*/ 2899209 h 3048000"/>
            </a:gdLst>
            <a:ahLst/>
            <a:cxnLst>
              <a:cxn ang="T8">
                <a:pos x="T0" y="T1"/>
              </a:cxn>
              <a:cxn ang="T9">
                <a:pos x="T2" y="T3"/>
              </a:cxn>
              <a:cxn ang="T10">
                <a:pos x="T4" y="T5"/>
              </a:cxn>
              <a:cxn ang="T11">
                <a:pos x="T6" y="T7"/>
              </a:cxn>
            </a:cxnLst>
            <a:rect l="T12" t="T13" r="T14" b="T15"/>
            <a:pathLst>
              <a:path w="3200400" h="3048000">
                <a:moveTo>
                  <a:pt x="508010" y="0"/>
                </a:moveTo>
                <a:lnTo>
                  <a:pt x="3200400" y="0"/>
                </a:lnTo>
                <a:lnTo>
                  <a:pt x="3200400" y="2539990"/>
                </a:lnTo>
                <a:cubicBezTo>
                  <a:pt x="3200400" y="2820556"/>
                  <a:pt x="2972956" y="3047999"/>
                  <a:pt x="2692390" y="3047999"/>
                </a:cubicBezTo>
                <a:lnTo>
                  <a:pt x="0" y="3048000"/>
                </a:lnTo>
                <a:lnTo>
                  <a:pt x="0" y="508010"/>
                </a:lnTo>
                <a:cubicBezTo>
                  <a:pt x="0" y="227444"/>
                  <a:pt x="227444" y="0"/>
                  <a:pt x="508010" y="0"/>
                </a:cubicBezTo>
                <a:cubicBezTo>
                  <a:pt x="508010" y="0"/>
                  <a:pt x="508010" y="1"/>
                  <a:pt x="508010" y="1"/>
                </a:cubicBezTo>
                <a:close/>
              </a:path>
            </a:pathLst>
          </a:custGeom>
          <a:gradFill rotWithShape="1">
            <a:gsLst>
              <a:gs pos="0">
                <a:srgbClr val="A8BDEC"/>
              </a:gs>
              <a:gs pos="35001">
                <a:srgbClr val="C3D0F0"/>
              </a:gs>
              <a:gs pos="100000">
                <a:srgbClr val="E7EDFA"/>
              </a:gs>
            </a:gsLst>
            <a:lin ang="16200000" scaled="1"/>
          </a:gradFill>
          <a:ln w="9525">
            <a:solidFill>
              <a:srgbClr val="35609C"/>
            </a:solidFill>
            <a:miter lim="800000"/>
            <a:headEnd/>
            <a:tailEnd/>
          </a:ln>
          <a:effectLst>
            <a:outerShdw blurRad="63500" dist="20000" dir="5400000" rotWithShape="0">
              <a:srgbClr val="000000">
                <a:alpha val="37999"/>
              </a:srgbClr>
            </a:outerShdw>
          </a:effectLst>
        </p:spPr>
        <p:txBody>
          <a:bodyPr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endParaRPr lang="en-US" altLang="en-US">
              <a:solidFill>
                <a:srgbClr val="000000"/>
              </a:solidFill>
              <a:latin typeface="Times New Roman" charset="0"/>
              <a:ea typeface="Times New Roman" charset="0"/>
              <a:cs typeface="Times New Roman" charset="0"/>
            </a:endParaRPr>
          </a:p>
        </p:txBody>
      </p:sp>
      <p:cxnSp>
        <p:nvCxnSpPr>
          <p:cNvPr id="32" name="Elbow Connector 31"/>
          <p:cNvCxnSpPr>
            <a:cxnSpLocks noChangeShapeType="1"/>
          </p:cNvCxnSpPr>
          <p:nvPr/>
        </p:nvCxnSpPr>
        <p:spPr bwMode="auto">
          <a:xfrm rot="10800000">
            <a:off x="8382000" y="4191000"/>
            <a:ext cx="304800" cy="76200"/>
          </a:xfrm>
          <a:prstGeom prst="bentConnector3">
            <a:avLst>
              <a:gd name="adj1" fmla="val 50000"/>
            </a:avLst>
          </a:prstGeom>
          <a:noFill/>
          <a:ln w="38100">
            <a:solidFill>
              <a:schemeClr val="tx1"/>
            </a:solidFill>
            <a:miter lim="800000"/>
            <a:headEnd/>
            <a:tailEnd type="arrow" w="med" len="med"/>
          </a:ln>
          <a:effectLst>
            <a:outerShdw blurRad="63500" dist="23000" dir="5400000" rotWithShape="0">
              <a:srgbClr val="000000">
                <a:alpha val="34999"/>
              </a:srgbClr>
            </a:outerShdw>
          </a:effectLst>
          <a:extLst>
            <a:ext uri="{909E8E84-426E-40DD-AFC4-6F175D3DCCD1}">
              <a14:hiddenFill xmlns:a14="http://schemas.microsoft.com/office/drawing/2010/main">
                <a:noFill/>
              </a14:hiddenFill>
            </a:ext>
          </a:extLst>
        </p:spPr>
      </p:cxnSp>
      <p:sp>
        <p:nvSpPr>
          <p:cNvPr id="33" name="Round Diagonal Corner Rectangle 32"/>
          <p:cNvSpPr/>
          <p:nvPr/>
        </p:nvSpPr>
        <p:spPr>
          <a:xfrm>
            <a:off x="5638800" y="3505200"/>
            <a:ext cx="1812250" cy="457200"/>
          </a:xfrm>
          <a:prstGeom prst="round2Diag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b="1" dirty="0">
                <a:solidFill>
                  <a:schemeClr val="tx1"/>
                </a:solidFill>
                <a:latin typeface="Times New Roman" charset="0"/>
                <a:ea typeface="Times New Roman" charset="0"/>
                <a:cs typeface="Times New Roman" charset="0"/>
              </a:rPr>
              <a:t>Block# 5B4</a:t>
            </a:r>
          </a:p>
        </p:txBody>
      </p:sp>
      <p:sp>
        <p:nvSpPr>
          <p:cNvPr id="34" name="Round Diagonal Corner Rectangle 33"/>
          <p:cNvSpPr/>
          <p:nvPr/>
        </p:nvSpPr>
        <p:spPr>
          <a:xfrm>
            <a:off x="5181601" y="4038600"/>
            <a:ext cx="981635" cy="457200"/>
          </a:xfrm>
          <a:prstGeom prst="round2Diag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200" b="1" dirty="0">
                <a:solidFill>
                  <a:schemeClr val="tx1"/>
                </a:solidFill>
                <a:latin typeface="Times New Roman" charset="0"/>
                <a:ea typeface="Times New Roman" charset="0"/>
                <a:cs typeface="Times New Roman" charset="0"/>
              </a:rPr>
              <a:t>prev# 8AC</a:t>
            </a:r>
          </a:p>
        </p:txBody>
      </p:sp>
      <p:sp>
        <p:nvSpPr>
          <p:cNvPr id="35" name="Round Diagonal Corner Rectangle 34"/>
          <p:cNvSpPr/>
          <p:nvPr/>
        </p:nvSpPr>
        <p:spPr>
          <a:xfrm>
            <a:off x="5486402" y="5181600"/>
            <a:ext cx="979566" cy="381000"/>
          </a:xfrm>
          <a:prstGeom prst="round2Diag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dirty="0">
                <a:solidFill>
                  <a:schemeClr val="tx1"/>
                </a:solidFill>
                <a:latin typeface="Times New Roman" charset="0"/>
                <a:ea typeface="Times New Roman" charset="0"/>
                <a:cs typeface="Times New Roman" charset="0"/>
              </a:rPr>
              <a:t>txn 78c</a:t>
            </a:r>
          </a:p>
        </p:txBody>
      </p:sp>
      <p:sp>
        <p:nvSpPr>
          <p:cNvPr id="36" name="Round Diagonal Corner Rectangle 35"/>
          <p:cNvSpPr/>
          <p:nvPr/>
        </p:nvSpPr>
        <p:spPr>
          <a:xfrm>
            <a:off x="5086600" y="4724400"/>
            <a:ext cx="1812250" cy="381000"/>
          </a:xfrm>
          <a:prstGeom prst="round2Diag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dirty="0">
                <a:solidFill>
                  <a:schemeClr val="tx1"/>
                </a:solidFill>
                <a:latin typeface="Times New Roman" charset="0"/>
                <a:ea typeface="Times New Roman" charset="0"/>
                <a:cs typeface="Times New Roman" charset="0"/>
              </a:rPr>
              <a:t>txn 24c</a:t>
            </a:r>
          </a:p>
        </p:txBody>
      </p:sp>
      <p:sp>
        <p:nvSpPr>
          <p:cNvPr id="37" name="Round Diagonal Corner Rectangle 36"/>
          <p:cNvSpPr/>
          <p:nvPr/>
        </p:nvSpPr>
        <p:spPr>
          <a:xfrm>
            <a:off x="5362701" y="4953000"/>
            <a:ext cx="1208167" cy="304800"/>
          </a:xfrm>
          <a:prstGeom prst="round2Diag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dirty="0">
                <a:solidFill>
                  <a:schemeClr val="tx1"/>
                </a:solidFill>
                <a:latin typeface="Times New Roman" charset="0"/>
                <a:ea typeface="Times New Roman" charset="0"/>
                <a:cs typeface="Times New Roman" charset="0"/>
              </a:rPr>
              <a:t>txn…..</a:t>
            </a:r>
          </a:p>
        </p:txBody>
      </p:sp>
      <p:sp>
        <p:nvSpPr>
          <p:cNvPr id="38" name="Round Diagonal Corner Rectangle 37"/>
          <p:cNvSpPr/>
          <p:nvPr/>
        </p:nvSpPr>
        <p:spPr>
          <a:xfrm>
            <a:off x="6172200" y="4038600"/>
            <a:ext cx="1132656" cy="457200"/>
          </a:xfrm>
          <a:prstGeom prst="round2Diag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200" b="1" dirty="0">
                <a:solidFill>
                  <a:schemeClr val="tx1"/>
                </a:solidFill>
                <a:latin typeface="Times New Roman" charset="0"/>
                <a:ea typeface="Times New Roman" charset="0"/>
                <a:cs typeface="Times New Roman" charset="0"/>
              </a:rPr>
              <a:t>Time -Stamp</a:t>
            </a:r>
          </a:p>
        </p:txBody>
      </p:sp>
      <p:sp>
        <p:nvSpPr>
          <p:cNvPr id="39" name="Round Diagonal Corner Rectangle 38"/>
          <p:cNvSpPr/>
          <p:nvPr/>
        </p:nvSpPr>
        <p:spPr>
          <a:xfrm>
            <a:off x="7315200" y="4038600"/>
            <a:ext cx="1057146" cy="457200"/>
          </a:xfrm>
          <a:prstGeom prst="round2Diag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200" b="1" dirty="0">
                <a:solidFill>
                  <a:schemeClr val="tx1"/>
                </a:solidFill>
                <a:latin typeface="Times New Roman" charset="0"/>
                <a:ea typeface="Times New Roman" charset="0"/>
                <a:cs typeface="Times New Roman" charset="0"/>
              </a:rPr>
              <a:t>Block Nonce</a:t>
            </a:r>
          </a:p>
        </p:txBody>
      </p:sp>
      <p:sp>
        <p:nvSpPr>
          <p:cNvPr id="40" name="Round Diagonal Corner Rectangle 39"/>
          <p:cNvSpPr/>
          <p:nvPr/>
        </p:nvSpPr>
        <p:spPr>
          <a:xfrm>
            <a:off x="5355776" y="5438900"/>
            <a:ext cx="1208167" cy="304800"/>
          </a:xfrm>
          <a:prstGeom prst="round2DiagRect">
            <a:avLst/>
          </a:prstGeom>
          <a:no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dirty="0">
                <a:solidFill>
                  <a:schemeClr val="tx1"/>
                </a:solidFill>
                <a:latin typeface="Times New Roman" charset="0"/>
                <a:ea typeface="Times New Roman" charset="0"/>
                <a:cs typeface="Times New Roman" charset="0"/>
              </a:rPr>
              <a:t>txn…..</a:t>
            </a:r>
          </a:p>
        </p:txBody>
      </p:sp>
      <p:sp>
        <p:nvSpPr>
          <p:cNvPr id="41" name="Round Diagonal Corner Rectangle 40"/>
          <p:cNvSpPr/>
          <p:nvPr/>
        </p:nvSpPr>
        <p:spPr>
          <a:xfrm>
            <a:off x="9296400" y="3962400"/>
            <a:ext cx="663044" cy="457200"/>
          </a:xfrm>
          <a:prstGeom prst="round2Diag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200" b="1" dirty="0">
                <a:solidFill>
                  <a:schemeClr val="tx1"/>
                </a:solidFill>
                <a:latin typeface="Times New Roman" charset="0"/>
                <a:ea typeface="Times New Roman" charset="0"/>
                <a:cs typeface="Times New Roman" charset="0"/>
              </a:rPr>
              <a:t>Time-</a:t>
            </a:r>
          </a:p>
          <a:p>
            <a:pPr algn="ctr" eaLnBrk="1" hangingPunct="1">
              <a:defRPr/>
            </a:pPr>
            <a:r>
              <a:rPr lang="en-US" sz="1200" b="1" dirty="0">
                <a:solidFill>
                  <a:schemeClr val="tx1"/>
                </a:solidFill>
                <a:latin typeface="Times New Roman" charset="0"/>
                <a:ea typeface="Times New Roman" charset="0"/>
                <a:cs typeface="Times New Roman" charset="0"/>
              </a:rPr>
              <a:t>Stamp</a:t>
            </a:r>
          </a:p>
        </p:txBody>
      </p:sp>
      <p:sp>
        <p:nvSpPr>
          <p:cNvPr id="42" name="Round Diagonal Corner Rectangle 41"/>
          <p:cNvSpPr/>
          <p:nvPr/>
        </p:nvSpPr>
        <p:spPr>
          <a:xfrm>
            <a:off x="9971168" y="3937000"/>
            <a:ext cx="615117" cy="482600"/>
          </a:xfrm>
          <a:prstGeom prst="round2DiagRect">
            <a:avLst/>
          </a:prstGeom>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100" b="1" dirty="0">
                <a:solidFill>
                  <a:schemeClr val="tx1"/>
                </a:solidFill>
                <a:latin typeface="Times New Roman" charset="0"/>
                <a:ea typeface="Times New Roman" charset="0"/>
                <a:cs typeface="Times New Roman" charset="0"/>
              </a:rPr>
              <a:t>Blocknonce</a:t>
            </a:r>
          </a:p>
        </p:txBody>
      </p:sp>
      <p:sp>
        <p:nvSpPr>
          <p:cNvPr id="43" name="Title 107"/>
          <p:cNvSpPr>
            <a:spLocks noGrp="1"/>
          </p:cNvSpPr>
          <p:nvPr>
            <p:ph type="title"/>
          </p:nvPr>
        </p:nvSpPr>
        <p:spPr>
          <a:xfrm>
            <a:off x="0" y="700088"/>
            <a:ext cx="12192000" cy="595312"/>
          </a:xfrm>
          <a:solidFill>
            <a:schemeClr val="accent2"/>
          </a:solidFill>
        </p:spPr>
        <p:txBody>
          <a:bodyPr rtlCol="0">
            <a:noAutofit/>
          </a:bodyPr>
          <a:lstStyle/>
          <a:p>
            <a:pPr eaLnBrk="1" fontAlgn="auto" hangingPunct="1">
              <a:spcAft>
                <a:spcPts val="0"/>
              </a:spcAft>
              <a:defRPr/>
            </a:pPr>
            <a:r>
              <a:rPr lang="en-US" sz="3200" dirty="0">
                <a:solidFill>
                  <a:schemeClr val="bg1"/>
                </a:solidFill>
                <a:effectLst>
                  <a:outerShdw blurRad="38100" dist="38100" dir="2700000" algn="tl">
                    <a:srgbClr val="000000">
                      <a:alpha val="43137"/>
                    </a:srgbClr>
                  </a:outerShdw>
                </a:effectLst>
                <a:latin typeface="Times New Roman" charset="0"/>
                <a:ea typeface="Times New Roman" charset="0"/>
                <a:cs typeface="Times New Roman" charset="0"/>
              </a:rPr>
              <a:t>How Blockchain Works </a:t>
            </a:r>
          </a:p>
        </p:txBody>
      </p:sp>
      <p:sp>
        <p:nvSpPr>
          <p:cNvPr id="44" name="AutoShape 8"/>
          <p:cNvSpPr>
            <a:spLocks noChangeArrowheads="1"/>
          </p:cNvSpPr>
          <p:nvPr/>
        </p:nvSpPr>
        <p:spPr bwMode="auto">
          <a:xfrm>
            <a:off x="1714500" y="1752600"/>
            <a:ext cx="4152900" cy="609600"/>
          </a:xfrm>
          <a:prstGeom prst="wedgeRectCallout">
            <a:avLst>
              <a:gd name="adj1" fmla="val 57706"/>
              <a:gd name="adj2" fmla="val 109509"/>
            </a:avLst>
          </a:prstGeom>
          <a:gradFill rotWithShape="1">
            <a:gsLst>
              <a:gs pos="0">
                <a:srgbClr val="A8BDEC"/>
              </a:gs>
              <a:gs pos="35001">
                <a:srgbClr val="C3D0F0"/>
              </a:gs>
              <a:gs pos="100000">
                <a:srgbClr val="E7EDFA"/>
              </a:gs>
            </a:gsLst>
            <a:lin ang="16200000" scaled="1"/>
          </a:gradFill>
          <a:ln w="9525">
            <a:solidFill>
              <a:srgbClr val="35609C"/>
            </a:solidFill>
            <a:miter lim="800000"/>
            <a:headEnd/>
            <a:tailEnd/>
          </a:ln>
          <a:effectLst>
            <a:outerShdw blurRad="63500" dist="20000" dir="5400000" rotWithShape="0">
              <a:srgbClr val="000000">
                <a:alpha val="37999"/>
              </a:srgbClr>
            </a:outerShdw>
          </a:effectLst>
        </p:spPr>
        <p:txBody>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altLang="en-US" b="1" dirty="0">
                <a:latin typeface="Times New Roman" charset="0"/>
                <a:ea typeface="Times New Roman" charset="0"/>
                <a:cs typeface="Times New Roman" charset="0"/>
              </a:rPr>
              <a:t>Unconfirmed Block/</a:t>
            </a:r>
          </a:p>
          <a:p>
            <a:pPr algn="ctr" eaLnBrk="1" hangingPunct="1"/>
            <a:r>
              <a:rPr lang="en-US" altLang="en-US" b="1" dirty="0">
                <a:latin typeface="Times New Roman" charset="0"/>
                <a:ea typeface="Times New Roman" charset="0"/>
                <a:cs typeface="Times New Roman" charset="0"/>
              </a:rPr>
              <a:t>Unordered Block Transactions</a:t>
            </a:r>
          </a:p>
          <a:p>
            <a:endParaRPr lang="en-US" altLang="en-US" dirty="0">
              <a:solidFill>
                <a:srgbClr val="000000"/>
              </a:solidFill>
              <a:latin typeface="Times New Roman" charset="0"/>
              <a:ea typeface="Times New Roman" charset="0"/>
              <a:cs typeface="Times New Roman" charset="0"/>
            </a:endParaRPr>
          </a:p>
        </p:txBody>
      </p:sp>
      <p:sp>
        <p:nvSpPr>
          <p:cNvPr id="58" name="Right Brace 57"/>
          <p:cNvSpPr/>
          <p:nvPr/>
        </p:nvSpPr>
        <p:spPr>
          <a:xfrm rot="5400000">
            <a:off x="4687393" y="4132449"/>
            <a:ext cx="579829" cy="4033083"/>
          </a:xfrm>
          <a:prstGeom prst="rightBrace">
            <a:avLst>
              <a:gd name="adj1" fmla="val 84714"/>
              <a:gd name="adj2" fmla="val 3956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Right Brace 58"/>
          <p:cNvSpPr/>
          <p:nvPr/>
        </p:nvSpPr>
        <p:spPr>
          <a:xfrm rot="5400000">
            <a:off x="7729091" y="5123835"/>
            <a:ext cx="603469" cy="2073950"/>
          </a:xfrm>
          <a:prstGeom prst="rightBrace">
            <a:avLst>
              <a:gd name="adj1" fmla="val 61230"/>
              <a:gd name="adj2" fmla="val 4435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TextBox 60"/>
          <p:cNvSpPr txBox="1"/>
          <p:nvPr/>
        </p:nvSpPr>
        <p:spPr>
          <a:xfrm>
            <a:off x="3371908" y="5781098"/>
            <a:ext cx="946093" cy="369332"/>
          </a:xfrm>
          <a:prstGeom prst="rect">
            <a:avLst/>
          </a:prstGeom>
          <a:noFill/>
        </p:spPr>
        <p:txBody>
          <a:bodyPr wrap="none" rtlCol="0">
            <a:spAutoFit/>
          </a:bodyPr>
          <a:lstStyle/>
          <a:p>
            <a:r>
              <a:rPr lang="en-US" dirty="0"/>
              <a:t>~10 min</a:t>
            </a:r>
          </a:p>
        </p:txBody>
      </p:sp>
      <p:sp>
        <p:nvSpPr>
          <p:cNvPr id="62" name="TextBox 61"/>
          <p:cNvSpPr txBox="1"/>
          <p:nvPr/>
        </p:nvSpPr>
        <p:spPr>
          <a:xfrm>
            <a:off x="5334317" y="5769443"/>
            <a:ext cx="946093" cy="369332"/>
          </a:xfrm>
          <a:prstGeom prst="rect">
            <a:avLst/>
          </a:prstGeom>
          <a:noFill/>
        </p:spPr>
        <p:txBody>
          <a:bodyPr wrap="none" rtlCol="0">
            <a:spAutoFit/>
          </a:bodyPr>
          <a:lstStyle/>
          <a:p>
            <a:r>
              <a:rPr lang="en-US"/>
              <a:t>~10 min</a:t>
            </a:r>
          </a:p>
        </p:txBody>
      </p:sp>
      <p:sp>
        <p:nvSpPr>
          <p:cNvPr id="63" name="TextBox 62"/>
          <p:cNvSpPr txBox="1"/>
          <p:nvPr/>
        </p:nvSpPr>
        <p:spPr>
          <a:xfrm>
            <a:off x="9112308" y="5808273"/>
            <a:ext cx="946093" cy="369332"/>
          </a:xfrm>
          <a:prstGeom prst="rect">
            <a:avLst/>
          </a:prstGeom>
          <a:noFill/>
        </p:spPr>
        <p:txBody>
          <a:bodyPr wrap="none" rtlCol="0">
            <a:spAutoFit/>
          </a:bodyPr>
          <a:lstStyle/>
          <a:p>
            <a:r>
              <a:rPr lang="en-US"/>
              <a:t>~10 min</a:t>
            </a:r>
          </a:p>
        </p:txBody>
      </p:sp>
      <p:sp>
        <p:nvSpPr>
          <p:cNvPr id="48" name="TextBox 47"/>
          <p:cNvSpPr txBox="1"/>
          <p:nvPr/>
        </p:nvSpPr>
        <p:spPr>
          <a:xfrm>
            <a:off x="4070382" y="6478856"/>
            <a:ext cx="3232167" cy="369332"/>
          </a:xfrm>
          <a:prstGeom prst="rect">
            <a:avLst/>
          </a:prstGeom>
          <a:noFill/>
        </p:spPr>
        <p:txBody>
          <a:bodyPr wrap="none" rtlCol="0">
            <a:spAutoFit/>
          </a:bodyPr>
          <a:lstStyle/>
          <a:p>
            <a:r>
              <a:rPr lang="en-US" dirty="0">
                <a:latin typeface="TimesNewRomanMTStd" charset="0"/>
                <a:ea typeface="TimesNewRomanMTStd" charset="0"/>
                <a:cs typeface="TimesNewRomanMTStd" charset="0"/>
              </a:rPr>
              <a:t>Figure 3: How </a:t>
            </a:r>
            <a:r>
              <a:rPr lang="en-US" altLang="zh-CN" dirty="0">
                <a:latin typeface="TimesNewRomanMTStd" charset="0"/>
                <a:ea typeface="TimesNewRomanMTStd" charset="0"/>
                <a:cs typeface="TimesNewRomanMTStd" charset="0"/>
              </a:rPr>
              <a:t>Blockchain works</a:t>
            </a:r>
            <a:endParaRPr lang="en-US" dirty="0">
              <a:latin typeface="TimesNewRomanMTStd" charset="0"/>
              <a:ea typeface="TimesNewRomanMTStd" charset="0"/>
              <a:cs typeface="TimesNewRomanMTStd" charset="0"/>
            </a:endParaRPr>
          </a:p>
        </p:txBody>
      </p:sp>
    </p:spTree>
    <p:extLst>
      <p:ext uri="{BB962C8B-B14F-4D97-AF65-F5344CB8AC3E}">
        <p14:creationId xmlns:p14="http://schemas.microsoft.com/office/powerpoint/2010/main" val="20204890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98500"/>
            <a:ext cx="12192000" cy="624681"/>
          </a:xfrm>
          <a:solidFill>
            <a:schemeClr val="accent2"/>
          </a:solidFill>
        </p:spPr>
        <p:txBody>
          <a:bodyPr>
            <a:normAutofit/>
          </a:bodyPr>
          <a:lstStyle/>
          <a:p>
            <a:r>
              <a:rPr lang="en-US" sz="2800" dirty="0">
                <a:solidFill>
                  <a:schemeClr val="bg1"/>
                </a:solidFill>
                <a:latin typeface="TimesNewRomanMTStd" charset="0"/>
                <a:ea typeface="TimesNewRomanMTStd" charset="0"/>
                <a:cs typeface="TimesNewRomanMTStd" charset="0"/>
              </a:rPr>
              <a:t>Types of Blockchain</a:t>
            </a:r>
          </a:p>
        </p:txBody>
      </p:sp>
      <p:sp>
        <p:nvSpPr>
          <p:cNvPr id="5" name="Oval 4"/>
          <p:cNvSpPr/>
          <p:nvPr/>
        </p:nvSpPr>
        <p:spPr>
          <a:xfrm>
            <a:off x="3434814" y="1488279"/>
            <a:ext cx="1924587" cy="1841500"/>
          </a:xfrm>
          <a:prstGeom prst="ellipse">
            <a:avLst/>
          </a:prstGeom>
          <a:solidFill>
            <a:schemeClr val="accent2"/>
          </a:solidFill>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pPr algn="just"/>
            <a:r>
              <a:rPr lang="en-US" sz="1400" b="1" dirty="0">
                <a:solidFill>
                  <a:schemeClr val="bg1"/>
                </a:solidFill>
                <a:latin typeface="TimesNewRomanMTStd" charset="0"/>
                <a:ea typeface="TimesNewRomanMTStd" charset="0"/>
                <a:cs typeface="TimesNewRomanMTStd" charset="0"/>
              </a:rPr>
              <a:t>   Public Blockchains</a:t>
            </a:r>
          </a:p>
          <a:p>
            <a:pPr marL="171450" indent="-171450" algn="just">
              <a:buFont typeface="Courier New" charset="0"/>
              <a:buChar char="o"/>
            </a:pPr>
            <a:r>
              <a:rPr lang="en-US" sz="1200" b="1" dirty="0">
                <a:solidFill>
                  <a:schemeClr val="bg1"/>
                </a:solidFill>
                <a:latin typeface="TimesNewRomanMTStd" charset="0"/>
                <a:ea typeface="TimesNewRomanMTStd" charset="0"/>
                <a:cs typeface="TimesNewRomanMTStd" charset="0"/>
              </a:rPr>
              <a:t>Bitcoin</a:t>
            </a:r>
          </a:p>
          <a:p>
            <a:pPr marL="171450" indent="-171450" algn="just">
              <a:buFont typeface="Courier New" charset="0"/>
              <a:buChar char="o"/>
            </a:pPr>
            <a:r>
              <a:rPr lang="en-US" sz="1200" b="1" dirty="0">
                <a:solidFill>
                  <a:schemeClr val="bg1"/>
                </a:solidFill>
                <a:latin typeface="TimesNewRomanMTStd" charset="0"/>
                <a:ea typeface="TimesNewRomanMTStd" charset="0"/>
                <a:cs typeface="TimesNewRomanMTStd" charset="0"/>
              </a:rPr>
              <a:t>Ethereum </a:t>
            </a:r>
          </a:p>
          <a:p>
            <a:pPr marL="171450" indent="-171450" algn="just">
              <a:buFont typeface="Courier New" charset="0"/>
              <a:buChar char="o"/>
            </a:pPr>
            <a:r>
              <a:rPr lang="en-US" sz="1200" b="1" dirty="0" err="1">
                <a:solidFill>
                  <a:schemeClr val="bg1"/>
                </a:solidFill>
                <a:latin typeface="TimesNewRomanMTStd" charset="0"/>
                <a:ea typeface="TimesNewRomanMTStd" charset="0"/>
                <a:cs typeface="TimesNewRomanMTStd" charset="0"/>
              </a:rPr>
              <a:t>Litecoin</a:t>
            </a:r>
            <a:r>
              <a:rPr lang="en-US" sz="1200" b="1" dirty="0">
                <a:solidFill>
                  <a:schemeClr val="bg1"/>
                </a:solidFill>
                <a:latin typeface="TimesNewRomanMTStd" charset="0"/>
                <a:ea typeface="TimesNewRomanMTStd" charset="0"/>
                <a:cs typeface="TimesNewRomanMTStd" charset="0"/>
              </a:rPr>
              <a:t> </a:t>
            </a:r>
          </a:p>
          <a:p>
            <a:pPr marL="171450" indent="-171450" algn="just">
              <a:buFont typeface="Courier New" charset="0"/>
              <a:buChar char="o"/>
            </a:pPr>
            <a:r>
              <a:rPr lang="en-US" sz="1200" b="1" dirty="0">
                <a:solidFill>
                  <a:schemeClr val="bg1"/>
                </a:solidFill>
                <a:latin typeface="TimesNewRomanMTStd" charset="0"/>
                <a:ea typeface="TimesNewRomanMTStd" charset="0"/>
                <a:cs typeface="TimesNewRomanMTStd" charset="0"/>
              </a:rPr>
              <a:t>Neo </a:t>
            </a:r>
          </a:p>
          <a:p>
            <a:pPr marL="342900" indent="-342900">
              <a:buFont typeface="Arial" charset="0"/>
              <a:buChar char="•"/>
            </a:pPr>
            <a:endParaRPr lang="en-US" sz="1400" b="1" dirty="0">
              <a:solidFill>
                <a:schemeClr val="bg1"/>
              </a:solidFill>
              <a:latin typeface="TimesNewRomanMTStd" charset="0"/>
              <a:ea typeface="TimesNewRomanMTStd" charset="0"/>
              <a:cs typeface="TimesNewRomanMTStd" charset="0"/>
            </a:endParaRPr>
          </a:p>
          <a:p>
            <a:r>
              <a:rPr lang="en-US" sz="1400" b="1" dirty="0">
                <a:solidFill>
                  <a:schemeClr val="bg1"/>
                </a:solidFill>
                <a:latin typeface="TimesNewRomanMTStd" charset="0"/>
                <a:ea typeface="TimesNewRomanMTStd" charset="0"/>
                <a:cs typeface="TimesNewRomanMTStd" charset="0"/>
              </a:rPr>
              <a:t> </a:t>
            </a:r>
          </a:p>
        </p:txBody>
      </p:sp>
      <p:sp>
        <p:nvSpPr>
          <p:cNvPr id="6" name="Oval 5"/>
          <p:cNvSpPr/>
          <p:nvPr/>
        </p:nvSpPr>
        <p:spPr>
          <a:xfrm>
            <a:off x="4562476" y="4127500"/>
            <a:ext cx="1965325" cy="1813721"/>
          </a:xfrm>
          <a:prstGeom prst="ellipse">
            <a:avLst/>
          </a:prstGeom>
          <a:solidFill>
            <a:schemeClr val="accent2"/>
          </a:solidFill>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pPr algn="just"/>
            <a:r>
              <a:rPr lang="en-US" sz="1400" b="1" dirty="0">
                <a:solidFill>
                  <a:schemeClr val="bg1"/>
                </a:solidFill>
                <a:latin typeface="TimesNewRomanMTStd" charset="0"/>
                <a:ea typeface="TimesNewRomanMTStd" charset="0"/>
                <a:cs typeface="TimesNewRomanMTStd" charset="0"/>
              </a:rPr>
              <a:t>Federated Blockchains</a:t>
            </a:r>
          </a:p>
          <a:p>
            <a:pPr marL="171450" indent="-171450" algn="just">
              <a:buFont typeface="Courier New" charset="0"/>
              <a:buChar char="o"/>
            </a:pPr>
            <a:r>
              <a:rPr lang="en-US" sz="1200" b="1" dirty="0">
                <a:solidFill>
                  <a:schemeClr val="bg1"/>
                </a:solidFill>
                <a:latin typeface="TimesNewRomanMTStd" charset="0"/>
                <a:ea typeface="TimesNewRomanMTStd" charset="0"/>
                <a:cs typeface="TimesNewRomanMTStd" charset="0"/>
              </a:rPr>
              <a:t>R3</a:t>
            </a:r>
          </a:p>
          <a:p>
            <a:pPr marL="171450" indent="-171450" algn="just">
              <a:buFont typeface="Courier New" charset="0"/>
              <a:buChar char="o"/>
            </a:pPr>
            <a:r>
              <a:rPr lang="en-US" sz="1200" b="1" dirty="0">
                <a:solidFill>
                  <a:schemeClr val="bg1"/>
                </a:solidFill>
                <a:latin typeface="TimesNewRomanMTStd" charset="0"/>
                <a:ea typeface="TimesNewRomanMTStd" charset="0"/>
                <a:cs typeface="TimesNewRomanMTStd" charset="0"/>
              </a:rPr>
              <a:t>B31</a:t>
            </a:r>
          </a:p>
          <a:p>
            <a:pPr marL="171450" indent="-171450" algn="just">
              <a:buFont typeface="Courier New" charset="0"/>
              <a:buChar char="o"/>
            </a:pPr>
            <a:r>
              <a:rPr lang="en-US" sz="1200" b="1" dirty="0">
                <a:solidFill>
                  <a:schemeClr val="bg1"/>
                </a:solidFill>
                <a:latin typeface="TimesNewRomanMTStd" charset="0"/>
                <a:ea typeface="TimesNewRomanMTStd" charset="0"/>
                <a:cs typeface="TimesNewRomanMTStd" charset="0"/>
              </a:rPr>
              <a:t>EWF  </a:t>
            </a:r>
          </a:p>
          <a:p>
            <a:r>
              <a:rPr lang="en-US" sz="1400" b="1" dirty="0">
                <a:solidFill>
                  <a:schemeClr val="bg1"/>
                </a:solidFill>
                <a:latin typeface="TimesNewRomanMTStd" charset="0"/>
                <a:ea typeface="TimesNewRomanMTStd" charset="0"/>
                <a:cs typeface="TimesNewRomanMTStd" charset="0"/>
              </a:rPr>
              <a:t> </a:t>
            </a:r>
          </a:p>
        </p:txBody>
      </p:sp>
      <p:sp>
        <p:nvSpPr>
          <p:cNvPr id="7" name="Oval 6"/>
          <p:cNvSpPr/>
          <p:nvPr/>
        </p:nvSpPr>
        <p:spPr>
          <a:xfrm>
            <a:off x="2089150" y="4051299"/>
            <a:ext cx="1981200" cy="1839122"/>
          </a:xfrm>
          <a:prstGeom prst="ellipse">
            <a:avLst/>
          </a:prstGeom>
          <a:solidFill>
            <a:schemeClr val="accent2"/>
          </a:solidFill>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pPr algn="just"/>
            <a:r>
              <a:rPr lang="en-US" b="1" dirty="0">
                <a:solidFill>
                  <a:schemeClr val="bg1"/>
                </a:solidFill>
                <a:latin typeface="TimesNewRomanMTStd" charset="0"/>
                <a:ea typeface="TimesNewRomanMTStd" charset="0"/>
                <a:cs typeface="TimesNewRomanMTStd" charset="0"/>
              </a:rPr>
              <a:t>   </a:t>
            </a:r>
            <a:r>
              <a:rPr lang="en-US" sz="1400" b="1" dirty="0">
                <a:solidFill>
                  <a:schemeClr val="bg1"/>
                </a:solidFill>
                <a:latin typeface="TimesNewRomanMTStd" charset="0"/>
                <a:ea typeface="TimesNewRomanMTStd" charset="0"/>
                <a:cs typeface="TimesNewRomanMTStd" charset="0"/>
              </a:rPr>
              <a:t>Private Blockchains</a:t>
            </a:r>
          </a:p>
          <a:p>
            <a:pPr marL="171450" indent="-171450" algn="just">
              <a:buFont typeface="Courier New" charset="0"/>
              <a:buChar char="o"/>
            </a:pPr>
            <a:r>
              <a:rPr lang="en-US" sz="1200" b="1" dirty="0">
                <a:solidFill>
                  <a:schemeClr val="bg1"/>
                </a:solidFill>
                <a:latin typeface="TimesNewRomanMTStd" charset="0"/>
                <a:ea typeface="TimesNewRomanMTStd" charset="0"/>
                <a:cs typeface="TimesNewRomanMTStd" charset="0"/>
              </a:rPr>
              <a:t> company internal </a:t>
            </a:r>
          </a:p>
        </p:txBody>
      </p:sp>
      <p:sp>
        <p:nvSpPr>
          <p:cNvPr id="3" name="Left-Right-Up Arrow 2"/>
          <p:cNvSpPr/>
          <p:nvPr/>
        </p:nvSpPr>
        <p:spPr>
          <a:xfrm>
            <a:off x="3486150" y="3352801"/>
            <a:ext cx="1803400" cy="838199"/>
          </a:xfrm>
          <a:prstGeom prst="leftRigh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latin typeface="TimesNewRomanMTStd" charset="0"/>
                <a:ea typeface="TimesNewRomanMTStd" charset="0"/>
                <a:cs typeface="TimesNewRomanMTStd" charset="0"/>
              </a:rPr>
              <a:t>Blockchains</a:t>
            </a:r>
          </a:p>
        </p:txBody>
      </p:sp>
      <p:pic>
        <p:nvPicPr>
          <p:cNvPr id="4" name="Picture 3"/>
          <p:cNvPicPr>
            <a:picLocks noChangeAspect="1"/>
          </p:cNvPicPr>
          <p:nvPr/>
        </p:nvPicPr>
        <p:blipFill rotWithShape="1">
          <a:blip r:embed="rId3"/>
          <a:srcRect l="7518" r="6015"/>
          <a:stretch/>
        </p:blipFill>
        <p:spPr>
          <a:xfrm>
            <a:off x="1615044" y="1574800"/>
            <a:ext cx="1598056" cy="2400300"/>
          </a:xfrm>
          <a:prstGeom prst="rect">
            <a:avLst/>
          </a:prstGeom>
        </p:spPr>
      </p:pic>
      <p:sp>
        <p:nvSpPr>
          <p:cNvPr id="8" name="Rounded Rectangle 7"/>
          <p:cNvSpPr/>
          <p:nvPr/>
        </p:nvSpPr>
        <p:spPr>
          <a:xfrm>
            <a:off x="6604001" y="4225724"/>
            <a:ext cx="4261921" cy="203200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b="1" dirty="0">
                <a:solidFill>
                  <a:schemeClr val="tx1"/>
                </a:solidFill>
                <a:latin typeface="TimesNewRomanMTStd" charset="0"/>
                <a:ea typeface="TimesNewRomanMTStd" charset="0"/>
                <a:cs typeface="TimesNewRomanMTStd" charset="0"/>
              </a:rPr>
              <a:t>Blockchain is suitable for recording value/ digital assets:</a:t>
            </a:r>
            <a:endParaRPr lang="en-US" sz="1100" dirty="0">
              <a:solidFill>
                <a:schemeClr val="tx1"/>
              </a:solidFill>
              <a:latin typeface="TimesNewRomanMTStd" charset="0"/>
              <a:ea typeface="TimesNewRomanMTStd" charset="0"/>
              <a:cs typeface="TimesNewRomanMTStd" charset="0"/>
            </a:endParaRPr>
          </a:p>
          <a:p>
            <a:pPr marL="171450" indent="-171450" algn="just">
              <a:buFont typeface="Arial" charset="0"/>
              <a:buChar char="•"/>
            </a:pPr>
            <a:r>
              <a:rPr lang="en-US" sz="1100" dirty="0">
                <a:solidFill>
                  <a:schemeClr val="tx1"/>
                </a:solidFill>
                <a:latin typeface="TimesNewRomanMTStd" charset="0"/>
                <a:ea typeface="TimesNewRomanMTStd" charset="0"/>
                <a:cs typeface="TimesNewRomanMTStd" charset="0"/>
              </a:rPr>
              <a:t>Medical records</a:t>
            </a:r>
            <a:endParaRPr lang="en-US" sz="1100" baseline="30000" dirty="0">
              <a:solidFill>
                <a:schemeClr val="tx1"/>
              </a:solidFill>
              <a:latin typeface="TimesNewRomanMTStd" charset="0"/>
              <a:ea typeface="TimesNewRomanMTStd" charset="0"/>
              <a:cs typeface="TimesNewRomanMTStd" charset="0"/>
            </a:endParaRPr>
          </a:p>
          <a:p>
            <a:pPr marL="171450" indent="-171450" algn="just">
              <a:buFont typeface="Arial" charset="0"/>
              <a:buChar char="•"/>
            </a:pPr>
            <a:r>
              <a:rPr lang="en-US" sz="1100" dirty="0">
                <a:solidFill>
                  <a:schemeClr val="tx1"/>
                </a:solidFill>
                <a:latin typeface="TimesNewRomanMTStd" charset="0"/>
                <a:ea typeface="TimesNewRomanMTStd" charset="0"/>
                <a:cs typeface="TimesNewRomanMTStd" charset="0"/>
              </a:rPr>
              <a:t>Records management activities </a:t>
            </a:r>
          </a:p>
          <a:p>
            <a:pPr marL="171450" indent="-171450" algn="just">
              <a:buFont typeface="Arial" charset="0"/>
              <a:buChar char="•"/>
            </a:pPr>
            <a:r>
              <a:rPr lang="en-US" sz="1100" dirty="0">
                <a:solidFill>
                  <a:schemeClr val="tx1"/>
                </a:solidFill>
                <a:latin typeface="TimesNewRomanMTStd" charset="0"/>
                <a:ea typeface="TimesNewRomanMTStd" charset="0"/>
                <a:cs typeface="TimesNewRomanMTStd" charset="0"/>
              </a:rPr>
              <a:t>Identity management </a:t>
            </a:r>
          </a:p>
          <a:p>
            <a:pPr marL="171450" indent="-171450" algn="just">
              <a:buFont typeface="Arial" charset="0"/>
              <a:buChar char="•"/>
            </a:pPr>
            <a:r>
              <a:rPr lang="en-US" sz="1100" dirty="0">
                <a:solidFill>
                  <a:schemeClr val="tx1"/>
                </a:solidFill>
                <a:latin typeface="TimesNewRomanMTStd" charset="0"/>
                <a:ea typeface="TimesNewRomanMTStd" charset="0"/>
                <a:cs typeface="TimesNewRomanMTStd" charset="0"/>
              </a:rPr>
              <a:t>Transaction processing </a:t>
            </a:r>
          </a:p>
          <a:p>
            <a:pPr marL="171450" indent="-171450" algn="just">
              <a:buFont typeface="Arial" charset="0"/>
              <a:buChar char="•"/>
            </a:pPr>
            <a:r>
              <a:rPr lang="en-US" sz="1100" dirty="0">
                <a:solidFill>
                  <a:schemeClr val="tx1"/>
                </a:solidFill>
                <a:latin typeface="TimesNewRomanMTStd" charset="0"/>
                <a:ea typeface="TimesNewRomanMTStd" charset="0"/>
                <a:cs typeface="TimesNewRomanMTStd" charset="0"/>
              </a:rPr>
              <a:t>Documenting provenance</a:t>
            </a:r>
          </a:p>
          <a:p>
            <a:pPr marL="171450" indent="-171450" algn="just">
              <a:buFont typeface="Arial" charset="0"/>
              <a:buChar char="•"/>
            </a:pPr>
            <a:r>
              <a:rPr lang="en-US" sz="1100" dirty="0">
                <a:solidFill>
                  <a:schemeClr val="tx1"/>
                </a:solidFill>
                <a:latin typeface="TimesNewRomanMTStd" charset="0"/>
                <a:ea typeface="TimesNewRomanMTStd" charset="0"/>
                <a:cs typeface="TimesNewRomanMTStd" charset="0"/>
              </a:rPr>
              <a:t>Food traceability</a:t>
            </a:r>
          </a:p>
          <a:p>
            <a:pPr marL="171450" indent="-171450" algn="just">
              <a:buFont typeface="Arial" charset="0"/>
              <a:buChar char="•"/>
            </a:pPr>
            <a:r>
              <a:rPr lang="en-US" sz="1100" dirty="0">
                <a:solidFill>
                  <a:schemeClr val="tx1"/>
                </a:solidFill>
                <a:latin typeface="TimesNewRomanMTStd" charset="0"/>
                <a:ea typeface="TimesNewRomanMTStd" charset="0"/>
                <a:cs typeface="TimesNewRomanMTStd" charset="0"/>
              </a:rPr>
              <a:t>E-voting.</a:t>
            </a:r>
          </a:p>
          <a:p>
            <a:pPr marL="171450" indent="-171450" algn="just">
              <a:buFont typeface="Arial" charset="0"/>
              <a:buChar char="•"/>
            </a:pPr>
            <a:r>
              <a:rPr lang="en-US" sz="1100" dirty="0">
                <a:solidFill>
                  <a:schemeClr val="tx1"/>
                </a:solidFill>
                <a:latin typeface="TimesNewRomanMTStd" charset="0"/>
                <a:ea typeface="TimesNewRomanMTStd" charset="0"/>
                <a:cs typeface="TimesNewRomanMTStd" charset="0"/>
              </a:rPr>
              <a:t>Trade Processing and Settlement</a:t>
            </a:r>
          </a:p>
          <a:p>
            <a:pPr marL="171450" indent="-171450" algn="just">
              <a:buFont typeface="Arial" charset="0"/>
              <a:buChar char="•"/>
            </a:pPr>
            <a:r>
              <a:rPr lang="en-US" sz="1100" dirty="0" smtClean="0"/>
              <a:t>Decentralizing </a:t>
            </a:r>
            <a:r>
              <a:rPr lang="en-US" sz="1100" dirty="0"/>
              <a:t>social </a:t>
            </a:r>
            <a:r>
              <a:rPr lang="en-US" sz="1100" dirty="0" smtClean="0"/>
              <a:t>media: </a:t>
            </a:r>
            <a:r>
              <a:rPr lang="en-US" sz="1100" dirty="0"/>
              <a:t>The </a:t>
            </a:r>
            <a:r>
              <a:rPr lang="en-US" sz="1100" dirty="0" err="1"/>
              <a:t>Steemit</a:t>
            </a:r>
            <a:r>
              <a:rPr lang="en-US" sz="1100" dirty="0"/>
              <a:t> case </a:t>
            </a:r>
            <a:endParaRPr lang="en-US" sz="1100" dirty="0" smtClean="0"/>
          </a:p>
          <a:p>
            <a:pPr marL="171450" indent="-171450" algn="just">
              <a:buFont typeface="Arial" charset="0"/>
              <a:buChar char="•"/>
            </a:pPr>
            <a:r>
              <a:rPr lang="en-US" sz="1100" dirty="0" smtClean="0">
                <a:solidFill>
                  <a:schemeClr val="tx1"/>
                </a:solidFill>
                <a:latin typeface="TimesNewRomanMTStd" charset="0"/>
                <a:ea typeface="TimesNewRomanMTStd" charset="0"/>
                <a:cs typeface="TimesNewRomanMTStd" charset="0"/>
              </a:rPr>
              <a:t>The </a:t>
            </a:r>
            <a:r>
              <a:rPr lang="en-US" sz="1100" dirty="0">
                <a:solidFill>
                  <a:schemeClr val="tx1"/>
                </a:solidFill>
                <a:latin typeface="TimesNewRomanMTStd" charset="0"/>
                <a:ea typeface="TimesNewRomanMTStd" charset="0"/>
                <a:cs typeface="TimesNewRomanMTStd" charset="0"/>
              </a:rPr>
              <a:t>bitcoin design has inspired other applications</a:t>
            </a:r>
          </a:p>
          <a:p>
            <a:pPr algn="ctr"/>
            <a:endParaRPr lang="en-US" sz="1100" dirty="0">
              <a:solidFill>
                <a:schemeClr val="tx1"/>
              </a:solidFill>
              <a:latin typeface="TimesNewRomanMTStd" charset="0"/>
              <a:ea typeface="TimesNewRomanMTStd" charset="0"/>
              <a:cs typeface="TimesNewRomanMTStd" charset="0"/>
            </a:endParaRPr>
          </a:p>
        </p:txBody>
      </p:sp>
      <p:sp>
        <p:nvSpPr>
          <p:cNvPr id="9" name="Rectangle 8"/>
          <p:cNvSpPr/>
          <p:nvPr/>
        </p:nvSpPr>
        <p:spPr>
          <a:xfrm>
            <a:off x="9137113" y="1720334"/>
            <a:ext cx="242374" cy="369332"/>
          </a:xfrm>
          <a:prstGeom prst="rect">
            <a:avLst/>
          </a:prstGeom>
        </p:spPr>
        <p:txBody>
          <a:bodyPr wrap="none">
            <a:spAutoFit/>
          </a:bodyPr>
          <a:lstStyle/>
          <a:p>
            <a:r>
              <a:rPr lang="en-US" b="1" dirty="0">
                <a:latin typeface="TimesNewRomanMTStd" charset="0"/>
                <a:ea typeface="TimesNewRomanMTStd" charset="0"/>
                <a:cs typeface="TimesNewRomanMTStd" charset="0"/>
              </a:rPr>
              <a:t> </a:t>
            </a:r>
            <a:endParaRPr lang="en-US" dirty="0">
              <a:latin typeface="TimesNewRomanMTStd" charset="0"/>
              <a:ea typeface="TimesNewRomanMTStd" charset="0"/>
              <a:cs typeface="TimesNewRomanMTStd" charset="0"/>
            </a:endParaRPr>
          </a:p>
        </p:txBody>
      </p:sp>
      <p:pic>
        <p:nvPicPr>
          <p:cNvPr id="10" name="Picture 9"/>
          <p:cNvPicPr>
            <a:picLocks noChangeAspect="1"/>
          </p:cNvPicPr>
          <p:nvPr/>
        </p:nvPicPr>
        <p:blipFill rotWithShape="1">
          <a:blip r:embed="rId4"/>
          <a:srcRect t="1684" b="14595"/>
          <a:stretch/>
        </p:blipFill>
        <p:spPr>
          <a:xfrm>
            <a:off x="5467350" y="1851782"/>
            <a:ext cx="4940300" cy="1993938"/>
          </a:xfrm>
          <a:prstGeom prst="rect">
            <a:avLst/>
          </a:prstGeom>
        </p:spPr>
      </p:pic>
      <p:sp>
        <p:nvSpPr>
          <p:cNvPr id="12" name="Merge 11"/>
          <p:cNvSpPr/>
          <p:nvPr/>
        </p:nvSpPr>
        <p:spPr>
          <a:xfrm>
            <a:off x="6109448" y="1357161"/>
            <a:ext cx="3563471" cy="1386910"/>
          </a:xfrm>
          <a:prstGeom prst="flowChartMerge">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ysClr val="windowText" lastClr="000000"/>
                </a:solidFill>
                <a:latin typeface="TimesNewRomanMTStd" charset="0"/>
                <a:ea typeface="TimesNewRomanMTStd" charset="0"/>
                <a:cs typeface="TimesNewRomanMTStd" charset="0"/>
              </a:rPr>
              <a:t>Other </a:t>
            </a:r>
          </a:p>
          <a:p>
            <a:pPr algn="ctr"/>
            <a:r>
              <a:rPr lang="en-US" dirty="0">
                <a:solidFill>
                  <a:sysClr val="windowText" lastClr="000000"/>
                </a:solidFill>
                <a:latin typeface="TimesNewRomanMTStd" charset="0"/>
                <a:ea typeface="TimesNewRomanMTStd" charset="0"/>
                <a:cs typeface="TimesNewRomanMTStd" charset="0"/>
              </a:rPr>
              <a:t>Classification of Blockchains </a:t>
            </a:r>
          </a:p>
          <a:p>
            <a:pPr algn="ctr"/>
            <a:endParaRPr lang="en-US" dirty="0">
              <a:solidFill>
                <a:sysClr val="windowText" lastClr="000000"/>
              </a:solidFill>
            </a:endParaRPr>
          </a:p>
        </p:txBody>
      </p:sp>
      <p:sp>
        <p:nvSpPr>
          <p:cNvPr id="13" name="TextBox 12"/>
          <p:cNvSpPr txBox="1"/>
          <p:nvPr/>
        </p:nvSpPr>
        <p:spPr>
          <a:xfrm>
            <a:off x="3082583" y="6222999"/>
            <a:ext cx="2959785" cy="369332"/>
          </a:xfrm>
          <a:prstGeom prst="rect">
            <a:avLst/>
          </a:prstGeom>
          <a:noFill/>
        </p:spPr>
        <p:txBody>
          <a:bodyPr wrap="none" rtlCol="0">
            <a:spAutoFit/>
          </a:bodyPr>
          <a:lstStyle/>
          <a:p>
            <a:r>
              <a:rPr lang="en-US" dirty="0"/>
              <a:t>Figure 4: </a:t>
            </a:r>
            <a:r>
              <a:rPr lang="en-US" altLang="zh-CN" dirty="0">
                <a:latin typeface="Times New Roman" charset="0"/>
                <a:ea typeface="Times New Roman" charset="0"/>
                <a:cs typeface="Times New Roman" charset="0"/>
              </a:rPr>
              <a:t>Types of Blockchain</a:t>
            </a:r>
            <a:endParaRPr lang="en-US" dirty="0"/>
          </a:p>
        </p:txBody>
      </p:sp>
      <p:sp>
        <p:nvSpPr>
          <p:cNvPr id="11" name="TextBox 10"/>
          <p:cNvSpPr txBox="1"/>
          <p:nvPr/>
        </p:nvSpPr>
        <p:spPr>
          <a:xfrm>
            <a:off x="7104994" y="3845720"/>
            <a:ext cx="2567926" cy="369332"/>
          </a:xfrm>
          <a:prstGeom prst="rect">
            <a:avLst/>
          </a:prstGeom>
          <a:noFill/>
        </p:spPr>
        <p:txBody>
          <a:bodyPr wrap="square" rtlCol="0">
            <a:spAutoFit/>
          </a:bodyPr>
          <a:lstStyle/>
          <a:p>
            <a:r>
              <a:rPr lang="en-US" b="1" dirty="0" smtClean="0">
                <a:latin typeface="TimesNewRomanMTStd" charset="0"/>
                <a:ea typeface="TimesNewRomanMTStd" charset="0"/>
                <a:cs typeface="TimesNewRomanMTStd" charset="0"/>
              </a:rPr>
              <a:t>Other uses cases</a:t>
            </a:r>
            <a:endParaRPr lang="en-US" b="1" dirty="0">
              <a:latin typeface="TimesNewRomanMTStd" charset="0"/>
              <a:ea typeface="TimesNewRomanMTStd" charset="0"/>
              <a:cs typeface="TimesNewRomanMTStd" charset="0"/>
            </a:endParaRPr>
          </a:p>
        </p:txBody>
      </p:sp>
    </p:spTree>
    <p:extLst>
      <p:ext uri="{BB962C8B-B14F-4D97-AF65-F5344CB8AC3E}">
        <p14:creationId xmlns:p14="http://schemas.microsoft.com/office/powerpoint/2010/main" val="5596602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TotalTime>
  <Words>3106</Words>
  <Application>Microsoft Macintosh PowerPoint</Application>
  <PresentationFormat>Widescreen</PresentationFormat>
  <Paragraphs>565</Paragraphs>
  <Slides>23</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Apple Braille</vt:lpstr>
      <vt:lpstr>Calibri</vt:lpstr>
      <vt:lpstr>Calibri Light</vt:lpstr>
      <vt:lpstr>Courier New</vt:lpstr>
      <vt:lpstr>SimSun</vt:lpstr>
      <vt:lpstr>Times New Roman</vt:lpstr>
      <vt:lpstr>TimesNewRomanMTStd</vt:lpstr>
      <vt:lpstr>Wingdings</vt:lpstr>
      <vt:lpstr>宋体</vt:lpstr>
      <vt:lpstr>Arial</vt:lpstr>
      <vt:lpstr>Office Theme</vt:lpstr>
      <vt:lpstr>PowerPoint Presentation</vt:lpstr>
      <vt:lpstr> Overview of Blockchain Technology    </vt:lpstr>
      <vt:lpstr>Introduction of Blockchain Technology</vt:lpstr>
      <vt:lpstr>Who invented Blockchain?</vt:lpstr>
      <vt:lpstr>Why Blockchain Technology Matters?</vt:lpstr>
      <vt:lpstr>Key essentials of blockchain technology</vt:lpstr>
      <vt:lpstr>Transactions, Blocks, Mining, and the Blockchain</vt:lpstr>
      <vt:lpstr>How Blockchain Works </vt:lpstr>
      <vt:lpstr>Types of Blockchain</vt:lpstr>
      <vt:lpstr>Types of Blockchain</vt:lpstr>
      <vt:lpstr> Why the net giants are worried about the Web 3.0 </vt:lpstr>
      <vt:lpstr>Blockchain Maturity Model </vt:lpstr>
      <vt:lpstr>Blockchain Strengths, Weaknesses, Opportunities and Threats (SWOT). </vt:lpstr>
      <vt:lpstr>Security challenges of blockchain technology </vt:lpstr>
      <vt:lpstr>Smart contract Vulnerabilities </vt:lpstr>
      <vt:lpstr>Attacks and Counter Measures</vt:lpstr>
      <vt:lpstr>Privacy and Anonymity </vt:lpstr>
      <vt:lpstr>Mixing Technique</vt:lpstr>
      <vt:lpstr>Comparison of different Privacy enhancing Schemes  </vt:lpstr>
      <vt:lpstr>Comparison of different Privacy enhancing Schemes  </vt:lpstr>
      <vt:lpstr> Innovation and Future Blockchain Applications</vt:lpstr>
      <vt:lpstr> </vt:lpstr>
      <vt:lpstr>References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37</cp:revision>
  <dcterms:created xsi:type="dcterms:W3CDTF">2018-09-27T11:33:17Z</dcterms:created>
  <dcterms:modified xsi:type="dcterms:W3CDTF">2018-09-28T05:04:05Z</dcterms:modified>
</cp:coreProperties>
</file>